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sldIdLst>
    <p:sldId id="301" r:id="rId2"/>
    <p:sldId id="302" r:id="rId3"/>
    <p:sldId id="257" r:id="rId4"/>
    <p:sldId id="261" r:id="rId5"/>
    <p:sldId id="262" r:id="rId6"/>
    <p:sldId id="263" r:id="rId7"/>
    <p:sldId id="264" r:id="rId8"/>
    <p:sldId id="30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304" r:id="rId26"/>
    <p:sldId id="305" r:id="rId27"/>
    <p:sldId id="306" r:id="rId28"/>
    <p:sldId id="307" r:id="rId29"/>
    <p:sldId id="308" r:id="rId30"/>
    <p:sldId id="309" r:id="rId31"/>
    <p:sldId id="310" r:id="rId32"/>
    <p:sldId id="311" r:id="rId33"/>
    <p:sldId id="312" r:id="rId34"/>
    <p:sldId id="313" r:id="rId35"/>
    <p:sldId id="314" r:id="rId36"/>
    <p:sldId id="315" r:id="rId37"/>
    <p:sldId id="319" r:id="rId38"/>
    <p:sldId id="316" r:id="rId39"/>
    <p:sldId id="317" r:id="rId40"/>
    <p:sldId id="318" r:id="rId41"/>
    <p:sldId id="320" r:id="rId42"/>
    <p:sldId id="321" r:id="rId43"/>
    <p:sldId id="322" r:id="rId44"/>
    <p:sldId id="326" r:id="rId45"/>
    <p:sldId id="325" r:id="rId46"/>
    <p:sldId id="324" r:id="rId47"/>
    <p:sldId id="296" r:id="rId48"/>
    <p:sldId id="297" r:id="rId49"/>
    <p:sldId id="298" r:id="rId50"/>
    <p:sldId id="299" r:id="rId51"/>
    <p:sldId id="300" r:id="rId52"/>
  </p:sldIdLst>
  <p:sldSz cx="9144000" cy="5143500" type="screen16x9"/>
  <p:notesSz cx="9144000" cy="51435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4"/>
    <p:restoredTop sz="94660"/>
  </p:normalViewPr>
  <p:slideViewPr>
    <p:cSldViewPr>
      <p:cViewPr varScale="1">
        <p:scale>
          <a:sx n="158" d="100"/>
          <a:sy n="158" d="100"/>
        </p:scale>
        <p:origin x="568"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0F9F79-A4A0-44E5-AB79-D3DC11B58675}"/>
              </a:ext>
            </a:extLst>
          </p:cNvPr>
          <p:cNvSpPr>
            <a:spLocks noGrp="1"/>
          </p:cNvSpPr>
          <p:nvPr>
            <p:ph type="ctrTitle"/>
          </p:nvPr>
        </p:nvSpPr>
        <p:spPr>
          <a:xfrm>
            <a:off x="1143000" y="841772"/>
            <a:ext cx="6858000" cy="1790700"/>
          </a:xfrm>
        </p:spPr>
        <p:txBody>
          <a:bodyPr anchor="b"/>
          <a:lstStyle>
            <a:lvl1pPr algn="ctr">
              <a:defRPr sz="4500"/>
            </a:lvl1pPr>
          </a:lstStyle>
          <a:p>
            <a:r>
              <a:rPr lang="ru-RU"/>
              <a:t>Образец заголовка</a:t>
            </a:r>
          </a:p>
        </p:txBody>
      </p:sp>
      <p:sp>
        <p:nvSpPr>
          <p:cNvPr id="3" name="Подзаголовок 2">
            <a:extLst>
              <a:ext uri="{FF2B5EF4-FFF2-40B4-BE49-F238E27FC236}">
                <a16:creationId xmlns:a16="http://schemas.microsoft.com/office/drawing/2014/main" id="{AA4E41DF-6BB0-4E07-BC28-B7B596AEBBB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a:t>Образец подзаголовка</a:t>
            </a:r>
          </a:p>
        </p:txBody>
      </p:sp>
      <p:sp>
        <p:nvSpPr>
          <p:cNvPr id="4" name="Дата 3">
            <a:extLst>
              <a:ext uri="{FF2B5EF4-FFF2-40B4-BE49-F238E27FC236}">
                <a16:creationId xmlns:a16="http://schemas.microsoft.com/office/drawing/2014/main" id="{7239046D-B632-40F2-87D7-D5FB5215C347}"/>
              </a:ext>
            </a:extLst>
          </p:cNvPr>
          <p:cNvSpPr>
            <a:spLocks noGrp="1"/>
          </p:cNvSpPr>
          <p:nvPr>
            <p:ph type="dt" sz="half" idx="10"/>
          </p:nvPr>
        </p:nvSpPr>
        <p:spPr/>
        <p:txBody>
          <a:bodyPr/>
          <a:lstStyle/>
          <a:p>
            <a:fld id="{1D8BD707-D9CF-40AE-B4C6-C98DA3205C09}" type="datetimeFigureOut">
              <a:rPr lang="en-US" smtClean="0"/>
              <a:t>9/30/24</a:t>
            </a:fld>
            <a:endParaRPr lang="en-US"/>
          </a:p>
        </p:txBody>
      </p:sp>
      <p:sp>
        <p:nvSpPr>
          <p:cNvPr id="5" name="Нижний колонтитул 4">
            <a:extLst>
              <a:ext uri="{FF2B5EF4-FFF2-40B4-BE49-F238E27FC236}">
                <a16:creationId xmlns:a16="http://schemas.microsoft.com/office/drawing/2014/main" id="{00B489B3-DBCA-49BC-ACF5-AD67D2072E8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66E5634-9770-4DDF-920C-031CDC57C158}"/>
              </a:ext>
            </a:extLst>
          </p:cNvPr>
          <p:cNvSpPr>
            <a:spLocks noGrp="1"/>
          </p:cNvSpPr>
          <p:nvPr>
            <p:ph type="sldNum" sz="quarter" idx="12"/>
          </p:nvPr>
        </p:nvSpPr>
        <p:spPr/>
        <p:txBody>
          <a:bodyPr/>
          <a:lstStyle/>
          <a:p>
            <a:fld id="{B6F15528-21DE-4FAA-801E-634DDDAF4B2B}" type="slidenum">
              <a:rPr lang="ru-RU" smtClean="0"/>
              <a:t>‹#›</a:t>
            </a:fld>
            <a:endParaRPr lang="ru-RU"/>
          </a:p>
        </p:txBody>
      </p:sp>
    </p:spTree>
    <p:extLst>
      <p:ext uri="{BB962C8B-B14F-4D97-AF65-F5344CB8AC3E}">
        <p14:creationId xmlns:p14="http://schemas.microsoft.com/office/powerpoint/2010/main" val="356094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5F7BDC-3CF5-4B16-8221-4108DDB85A98}"/>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7D0BD039-5221-4C2F-82FA-7C6BA5E977F4}"/>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1D78544-66D7-458D-A8C4-7D9FDCF76E5E}"/>
              </a:ext>
            </a:extLst>
          </p:cNvPr>
          <p:cNvSpPr>
            <a:spLocks noGrp="1"/>
          </p:cNvSpPr>
          <p:nvPr>
            <p:ph type="dt" sz="half" idx="10"/>
          </p:nvPr>
        </p:nvSpPr>
        <p:spPr/>
        <p:txBody>
          <a:bodyPr/>
          <a:lstStyle/>
          <a:p>
            <a:fld id="{1D8BD707-D9CF-40AE-B4C6-C98DA3205C09}" type="datetimeFigureOut">
              <a:rPr lang="en-US" smtClean="0"/>
              <a:t>9/30/24</a:t>
            </a:fld>
            <a:endParaRPr lang="en-US"/>
          </a:p>
        </p:txBody>
      </p:sp>
      <p:sp>
        <p:nvSpPr>
          <p:cNvPr id="5" name="Нижний колонтитул 4">
            <a:extLst>
              <a:ext uri="{FF2B5EF4-FFF2-40B4-BE49-F238E27FC236}">
                <a16:creationId xmlns:a16="http://schemas.microsoft.com/office/drawing/2014/main" id="{A870FCAF-0045-49A0-89AB-59A3B90FCAA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27DE03E-0882-45A4-848B-BBBCBFFDB03C}"/>
              </a:ext>
            </a:extLst>
          </p:cNvPr>
          <p:cNvSpPr>
            <a:spLocks noGrp="1"/>
          </p:cNvSpPr>
          <p:nvPr>
            <p:ph type="sldNum" sz="quarter" idx="12"/>
          </p:nvPr>
        </p:nvSpPr>
        <p:spPr/>
        <p:txBody>
          <a:bodyPr/>
          <a:lstStyle/>
          <a:p>
            <a:fld id="{B6F15528-21DE-4FAA-801E-634DDDAF4B2B}" type="slidenum">
              <a:rPr lang="ru-RU" smtClean="0"/>
              <a:t>‹#›</a:t>
            </a:fld>
            <a:endParaRPr lang="ru-RU"/>
          </a:p>
        </p:txBody>
      </p:sp>
    </p:spTree>
    <p:extLst>
      <p:ext uri="{BB962C8B-B14F-4D97-AF65-F5344CB8AC3E}">
        <p14:creationId xmlns:p14="http://schemas.microsoft.com/office/powerpoint/2010/main" val="2690949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81000D8A-A9D2-43C2-BFFA-365310B7EC5D}"/>
              </a:ext>
            </a:extLst>
          </p:cNvPr>
          <p:cNvSpPr>
            <a:spLocks noGrp="1"/>
          </p:cNvSpPr>
          <p:nvPr>
            <p:ph type="title" orient="vert"/>
          </p:nvPr>
        </p:nvSpPr>
        <p:spPr>
          <a:xfrm>
            <a:off x="6543675" y="273844"/>
            <a:ext cx="1971675" cy="4358879"/>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3FE85FF3-EB48-4FB0-9E1D-46FDF0FADD20}"/>
              </a:ext>
            </a:extLst>
          </p:cNvPr>
          <p:cNvSpPr>
            <a:spLocks noGrp="1"/>
          </p:cNvSpPr>
          <p:nvPr>
            <p:ph type="body" orient="vert" idx="1"/>
          </p:nvPr>
        </p:nvSpPr>
        <p:spPr>
          <a:xfrm>
            <a:off x="628650" y="273844"/>
            <a:ext cx="5800725" cy="4358879"/>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32AF792-A43E-448B-8263-B56A7C2A334A}"/>
              </a:ext>
            </a:extLst>
          </p:cNvPr>
          <p:cNvSpPr>
            <a:spLocks noGrp="1"/>
          </p:cNvSpPr>
          <p:nvPr>
            <p:ph type="dt" sz="half" idx="10"/>
          </p:nvPr>
        </p:nvSpPr>
        <p:spPr/>
        <p:txBody>
          <a:bodyPr/>
          <a:lstStyle/>
          <a:p>
            <a:fld id="{1D8BD707-D9CF-40AE-B4C6-C98DA3205C09}" type="datetimeFigureOut">
              <a:rPr lang="en-US" smtClean="0"/>
              <a:t>9/30/24</a:t>
            </a:fld>
            <a:endParaRPr lang="en-US"/>
          </a:p>
        </p:txBody>
      </p:sp>
      <p:sp>
        <p:nvSpPr>
          <p:cNvPr id="5" name="Нижний колонтитул 4">
            <a:extLst>
              <a:ext uri="{FF2B5EF4-FFF2-40B4-BE49-F238E27FC236}">
                <a16:creationId xmlns:a16="http://schemas.microsoft.com/office/drawing/2014/main" id="{14551ECB-A657-4CB0-BCE6-ADE774044C4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0095E91-D610-4018-9743-450028BD8194}"/>
              </a:ext>
            </a:extLst>
          </p:cNvPr>
          <p:cNvSpPr>
            <a:spLocks noGrp="1"/>
          </p:cNvSpPr>
          <p:nvPr>
            <p:ph type="sldNum" sz="quarter" idx="12"/>
          </p:nvPr>
        </p:nvSpPr>
        <p:spPr/>
        <p:txBody>
          <a:bodyPr/>
          <a:lstStyle/>
          <a:p>
            <a:fld id="{B6F15528-21DE-4FAA-801E-634DDDAF4B2B}" type="slidenum">
              <a:rPr lang="ru-RU" smtClean="0"/>
              <a:t>‹#›</a:t>
            </a:fld>
            <a:endParaRPr lang="ru-RU"/>
          </a:p>
        </p:txBody>
      </p:sp>
    </p:spTree>
    <p:extLst>
      <p:ext uri="{BB962C8B-B14F-4D97-AF65-F5344CB8AC3E}">
        <p14:creationId xmlns:p14="http://schemas.microsoft.com/office/powerpoint/2010/main" val="3088678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1" i="0">
                <a:solidFill>
                  <a:srgbClr val="353147"/>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347253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71198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D3086CC-DD77-45F4-B672-57B5A40E3608}"/>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14B3E78-C192-4BE3-967D-34D61658A96E}"/>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8030484-A24C-48A8-BED7-33B325092F44}"/>
              </a:ext>
            </a:extLst>
          </p:cNvPr>
          <p:cNvSpPr>
            <a:spLocks noGrp="1"/>
          </p:cNvSpPr>
          <p:nvPr>
            <p:ph type="dt" sz="half" idx="10"/>
          </p:nvPr>
        </p:nvSpPr>
        <p:spPr/>
        <p:txBody>
          <a:bodyPr/>
          <a:lstStyle/>
          <a:p>
            <a:fld id="{1D8BD707-D9CF-40AE-B4C6-C98DA3205C09}" type="datetimeFigureOut">
              <a:rPr lang="en-US" smtClean="0"/>
              <a:t>9/30/24</a:t>
            </a:fld>
            <a:endParaRPr lang="en-US"/>
          </a:p>
        </p:txBody>
      </p:sp>
      <p:sp>
        <p:nvSpPr>
          <p:cNvPr id="5" name="Нижний колонтитул 4">
            <a:extLst>
              <a:ext uri="{FF2B5EF4-FFF2-40B4-BE49-F238E27FC236}">
                <a16:creationId xmlns:a16="http://schemas.microsoft.com/office/drawing/2014/main" id="{0148F02A-9AF9-4E74-84FA-4E4B76D265D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80AF509-1D66-4760-ABF1-2AEB2684D75F}"/>
              </a:ext>
            </a:extLst>
          </p:cNvPr>
          <p:cNvSpPr>
            <a:spLocks noGrp="1"/>
          </p:cNvSpPr>
          <p:nvPr>
            <p:ph type="sldNum" sz="quarter" idx="12"/>
          </p:nvPr>
        </p:nvSpPr>
        <p:spPr/>
        <p:txBody>
          <a:bodyPr/>
          <a:lstStyle/>
          <a:p>
            <a:fld id="{B6F15528-21DE-4FAA-801E-634DDDAF4B2B}" type="slidenum">
              <a:rPr lang="ru-RU" smtClean="0"/>
              <a:t>‹#›</a:t>
            </a:fld>
            <a:endParaRPr lang="ru-RU"/>
          </a:p>
        </p:txBody>
      </p:sp>
    </p:spTree>
    <p:extLst>
      <p:ext uri="{BB962C8B-B14F-4D97-AF65-F5344CB8AC3E}">
        <p14:creationId xmlns:p14="http://schemas.microsoft.com/office/powerpoint/2010/main" val="998169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9AB236-79FD-4950-8110-1FDA6555055F}"/>
              </a:ext>
            </a:extLst>
          </p:cNvPr>
          <p:cNvSpPr>
            <a:spLocks noGrp="1"/>
          </p:cNvSpPr>
          <p:nvPr>
            <p:ph type="title"/>
          </p:nvPr>
        </p:nvSpPr>
        <p:spPr>
          <a:xfrm>
            <a:off x="623888" y="1282304"/>
            <a:ext cx="7886700" cy="2139553"/>
          </a:xfrm>
        </p:spPr>
        <p:txBody>
          <a:bodyPr anchor="b"/>
          <a:lstStyle>
            <a:lvl1pPr>
              <a:defRPr sz="4500"/>
            </a:lvl1pPr>
          </a:lstStyle>
          <a:p>
            <a:r>
              <a:rPr lang="ru-RU"/>
              <a:t>Образец заголовка</a:t>
            </a:r>
          </a:p>
        </p:txBody>
      </p:sp>
      <p:sp>
        <p:nvSpPr>
          <p:cNvPr id="3" name="Текст 2">
            <a:extLst>
              <a:ext uri="{FF2B5EF4-FFF2-40B4-BE49-F238E27FC236}">
                <a16:creationId xmlns:a16="http://schemas.microsoft.com/office/drawing/2014/main" id="{D4492CAA-8F00-4EA7-BCBC-3406AFBA824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6487D57A-272C-4001-BEEB-9D940F7385C2}"/>
              </a:ext>
            </a:extLst>
          </p:cNvPr>
          <p:cNvSpPr>
            <a:spLocks noGrp="1"/>
          </p:cNvSpPr>
          <p:nvPr>
            <p:ph type="dt" sz="half" idx="10"/>
          </p:nvPr>
        </p:nvSpPr>
        <p:spPr/>
        <p:txBody>
          <a:bodyPr/>
          <a:lstStyle/>
          <a:p>
            <a:fld id="{1D8BD707-D9CF-40AE-B4C6-C98DA3205C09}" type="datetimeFigureOut">
              <a:rPr lang="en-US" smtClean="0"/>
              <a:t>9/30/24</a:t>
            </a:fld>
            <a:endParaRPr lang="en-US"/>
          </a:p>
        </p:txBody>
      </p:sp>
      <p:sp>
        <p:nvSpPr>
          <p:cNvPr id="5" name="Нижний колонтитул 4">
            <a:extLst>
              <a:ext uri="{FF2B5EF4-FFF2-40B4-BE49-F238E27FC236}">
                <a16:creationId xmlns:a16="http://schemas.microsoft.com/office/drawing/2014/main" id="{E203331F-14B8-4283-9050-4103EFB6779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F4354CB-EA7F-4958-A130-BD1E9EBAA389}"/>
              </a:ext>
            </a:extLst>
          </p:cNvPr>
          <p:cNvSpPr>
            <a:spLocks noGrp="1"/>
          </p:cNvSpPr>
          <p:nvPr>
            <p:ph type="sldNum" sz="quarter" idx="12"/>
          </p:nvPr>
        </p:nvSpPr>
        <p:spPr/>
        <p:txBody>
          <a:bodyPr/>
          <a:lstStyle/>
          <a:p>
            <a:fld id="{B6F15528-21DE-4FAA-801E-634DDDAF4B2B}" type="slidenum">
              <a:rPr lang="ru-RU" smtClean="0"/>
              <a:t>‹#›</a:t>
            </a:fld>
            <a:endParaRPr lang="ru-RU"/>
          </a:p>
        </p:txBody>
      </p:sp>
    </p:spTree>
    <p:extLst>
      <p:ext uri="{BB962C8B-B14F-4D97-AF65-F5344CB8AC3E}">
        <p14:creationId xmlns:p14="http://schemas.microsoft.com/office/powerpoint/2010/main" val="2450751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10D9006-F98B-46E9-9F60-3C7E0182008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D40209C2-3958-4CD3-93BA-0AA771C1420B}"/>
              </a:ext>
            </a:extLst>
          </p:cNvPr>
          <p:cNvSpPr>
            <a:spLocks noGrp="1"/>
          </p:cNvSpPr>
          <p:nvPr>
            <p:ph sz="half" idx="1"/>
          </p:nvPr>
        </p:nvSpPr>
        <p:spPr>
          <a:xfrm>
            <a:off x="628650" y="1369219"/>
            <a:ext cx="3886200" cy="326350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46C3018-A368-404E-94AB-0FE42C6E79DC}"/>
              </a:ext>
            </a:extLst>
          </p:cNvPr>
          <p:cNvSpPr>
            <a:spLocks noGrp="1"/>
          </p:cNvSpPr>
          <p:nvPr>
            <p:ph sz="half" idx="2"/>
          </p:nvPr>
        </p:nvSpPr>
        <p:spPr>
          <a:xfrm>
            <a:off x="4629150" y="1369219"/>
            <a:ext cx="3886200" cy="326350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531E72AA-3AAD-4418-8E87-5038C8BCFD2F}"/>
              </a:ext>
            </a:extLst>
          </p:cNvPr>
          <p:cNvSpPr>
            <a:spLocks noGrp="1"/>
          </p:cNvSpPr>
          <p:nvPr>
            <p:ph type="dt" sz="half" idx="10"/>
          </p:nvPr>
        </p:nvSpPr>
        <p:spPr/>
        <p:txBody>
          <a:bodyPr/>
          <a:lstStyle/>
          <a:p>
            <a:fld id="{1D8BD707-D9CF-40AE-B4C6-C98DA3205C09}" type="datetimeFigureOut">
              <a:rPr lang="en-US" smtClean="0"/>
              <a:t>9/30/24</a:t>
            </a:fld>
            <a:endParaRPr lang="en-US"/>
          </a:p>
        </p:txBody>
      </p:sp>
      <p:sp>
        <p:nvSpPr>
          <p:cNvPr id="6" name="Нижний колонтитул 5">
            <a:extLst>
              <a:ext uri="{FF2B5EF4-FFF2-40B4-BE49-F238E27FC236}">
                <a16:creationId xmlns:a16="http://schemas.microsoft.com/office/drawing/2014/main" id="{658D9B1C-4EC7-42DC-9E92-F6447EB30E0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91A836A9-B209-44F4-8321-F6D30AB1C78F}"/>
              </a:ext>
            </a:extLst>
          </p:cNvPr>
          <p:cNvSpPr>
            <a:spLocks noGrp="1"/>
          </p:cNvSpPr>
          <p:nvPr>
            <p:ph type="sldNum" sz="quarter" idx="12"/>
          </p:nvPr>
        </p:nvSpPr>
        <p:spPr/>
        <p:txBody>
          <a:bodyPr/>
          <a:lstStyle/>
          <a:p>
            <a:fld id="{B6F15528-21DE-4FAA-801E-634DDDAF4B2B}" type="slidenum">
              <a:rPr lang="ru-RU" smtClean="0"/>
              <a:t>‹#›</a:t>
            </a:fld>
            <a:endParaRPr lang="ru-RU"/>
          </a:p>
        </p:txBody>
      </p:sp>
    </p:spTree>
    <p:extLst>
      <p:ext uri="{BB962C8B-B14F-4D97-AF65-F5344CB8AC3E}">
        <p14:creationId xmlns:p14="http://schemas.microsoft.com/office/powerpoint/2010/main" val="2620340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CACE68-AAE4-41D9-BDD6-27A65AC1605C}"/>
              </a:ext>
            </a:extLst>
          </p:cNvPr>
          <p:cNvSpPr>
            <a:spLocks noGrp="1"/>
          </p:cNvSpPr>
          <p:nvPr>
            <p:ph type="title"/>
          </p:nvPr>
        </p:nvSpPr>
        <p:spPr>
          <a:xfrm>
            <a:off x="629841" y="273844"/>
            <a:ext cx="7886700" cy="994172"/>
          </a:xfrm>
        </p:spPr>
        <p:txBody>
          <a:bodyPr/>
          <a:lstStyle/>
          <a:p>
            <a:r>
              <a:rPr lang="ru-RU"/>
              <a:t>Образец заголовка</a:t>
            </a:r>
          </a:p>
        </p:txBody>
      </p:sp>
      <p:sp>
        <p:nvSpPr>
          <p:cNvPr id="3" name="Текст 2">
            <a:extLst>
              <a:ext uri="{FF2B5EF4-FFF2-40B4-BE49-F238E27FC236}">
                <a16:creationId xmlns:a16="http://schemas.microsoft.com/office/drawing/2014/main" id="{6ADB45B3-974F-4D7A-87FC-A03A1E6C409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4" name="Объект 3">
            <a:extLst>
              <a:ext uri="{FF2B5EF4-FFF2-40B4-BE49-F238E27FC236}">
                <a16:creationId xmlns:a16="http://schemas.microsoft.com/office/drawing/2014/main" id="{61B440AC-3CB2-4618-B8A7-7FC1440F64F6}"/>
              </a:ext>
            </a:extLst>
          </p:cNvPr>
          <p:cNvSpPr>
            <a:spLocks noGrp="1"/>
          </p:cNvSpPr>
          <p:nvPr>
            <p:ph sz="half" idx="2"/>
          </p:nvPr>
        </p:nvSpPr>
        <p:spPr>
          <a:xfrm>
            <a:off x="629842" y="1878806"/>
            <a:ext cx="3868340" cy="276344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375FA0B9-70F8-4A75-A02E-00B7602D521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6" name="Объект 5">
            <a:extLst>
              <a:ext uri="{FF2B5EF4-FFF2-40B4-BE49-F238E27FC236}">
                <a16:creationId xmlns:a16="http://schemas.microsoft.com/office/drawing/2014/main" id="{6B2F60AE-3FE5-4B67-B0B6-192F9591D606}"/>
              </a:ext>
            </a:extLst>
          </p:cNvPr>
          <p:cNvSpPr>
            <a:spLocks noGrp="1"/>
          </p:cNvSpPr>
          <p:nvPr>
            <p:ph sz="quarter" idx="4"/>
          </p:nvPr>
        </p:nvSpPr>
        <p:spPr>
          <a:xfrm>
            <a:off x="4629150" y="1878806"/>
            <a:ext cx="3887391" cy="276344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C6D10673-EB96-469E-97E4-2C9A01F87D9C}"/>
              </a:ext>
            </a:extLst>
          </p:cNvPr>
          <p:cNvSpPr>
            <a:spLocks noGrp="1"/>
          </p:cNvSpPr>
          <p:nvPr>
            <p:ph type="dt" sz="half" idx="10"/>
          </p:nvPr>
        </p:nvSpPr>
        <p:spPr/>
        <p:txBody>
          <a:bodyPr/>
          <a:lstStyle/>
          <a:p>
            <a:fld id="{1D8BD707-D9CF-40AE-B4C6-C98DA3205C09}" type="datetimeFigureOut">
              <a:rPr lang="en-US" smtClean="0"/>
              <a:t>9/30/24</a:t>
            </a:fld>
            <a:endParaRPr lang="en-US"/>
          </a:p>
        </p:txBody>
      </p:sp>
      <p:sp>
        <p:nvSpPr>
          <p:cNvPr id="8" name="Нижний колонтитул 7">
            <a:extLst>
              <a:ext uri="{FF2B5EF4-FFF2-40B4-BE49-F238E27FC236}">
                <a16:creationId xmlns:a16="http://schemas.microsoft.com/office/drawing/2014/main" id="{EDEB2206-4336-4C79-9C1B-9B386591E38A}"/>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0919F1E2-8DF7-4BDE-93A6-282B01BEB719}"/>
              </a:ext>
            </a:extLst>
          </p:cNvPr>
          <p:cNvSpPr>
            <a:spLocks noGrp="1"/>
          </p:cNvSpPr>
          <p:nvPr>
            <p:ph type="sldNum" sz="quarter" idx="12"/>
          </p:nvPr>
        </p:nvSpPr>
        <p:spPr/>
        <p:txBody>
          <a:bodyPr/>
          <a:lstStyle/>
          <a:p>
            <a:fld id="{B6F15528-21DE-4FAA-801E-634DDDAF4B2B}" type="slidenum">
              <a:rPr lang="ru-RU" smtClean="0"/>
              <a:t>‹#›</a:t>
            </a:fld>
            <a:endParaRPr lang="ru-RU"/>
          </a:p>
        </p:txBody>
      </p:sp>
    </p:spTree>
    <p:extLst>
      <p:ext uri="{BB962C8B-B14F-4D97-AF65-F5344CB8AC3E}">
        <p14:creationId xmlns:p14="http://schemas.microsoft.com/office/powerpoint/2010/main" val="1659280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F913B7-F765-4DC9-82D8-26DD84563C0B}"/>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9ED9B0D1-C7B5-4B97-A71D-EAB2F23298CD}"/>
              </a:ext>
            </a:extLst>
          </p:cNvPr>
          <p:cNvSpPr>
            <a:spLocks noGrp="1"/>
          </p:cNvSpPr>
          <p:nvPr>
            <p:ph type="dt" sz="half" idx="10"/>
          </p:nvPr>
        </p:nvSpPr>
        <p:spPr/>
        <p:txBody>
          <a:bodyPr/>
          <a:lstStyle/>
          <a:p>
            <a:fld id="{1D8BD707-D9CF-40AE-B4C6-C98DA3205C09}" type="datetimeFigureOut">
              <a:rPr lang="en-US" smtClean="0"/>
              <a:t>9/30/24</a:t>
            </a:fld>
            <a:endParaRPr lang="en-US"/>
          </a:p>
        </p:txBody>
      </p:sp>
      <p:sp>
        <p:nvSpPr>
          <p:cNvPr id="4" name="Нижний колонтитул 3">
            <a:extLst>
              <a:ext uri="{FF2B5EF4-FFF2-40B4-BE49-F238E27FC236}">
                <a16:creationId xmlns:a16="http://schemas.microsoft.com/office/drawing/2014/main" id="{93FC2B33-C481-4AB1-AE77-6BF116931DA9}"/>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2EC3DEDC-8636-4610-A881-5174C22CAC87}"/>
              </a:ext>
            </a:extLst>
          </p:cNvPr>
          <p:cNvSpPr>
            <a:spLocks noGrp="1"/>
          </p:cNvSpPr>
          <p:nvPr>
            <p:ph type="sldNum" sz="quarter" idx="12"/>
          </p:nvPr>
        </p:nvSpPr>
        <p:spPr/>
        <p:txBody>
          <a:bodyPr/>
          <a:lstStyle/>
          <a:p>
            <a:fld id="{B6F15528-21DE-4FAA-801E-634DDDAF4B2B}" type="slidenum">
              <a:rPr lang="ru-RU" smtClean="0"/>
              <a:t>‹#›</a:t>
            </a:fld>
            <a:endParaRPr lang="ru-RU"/>
          </a:p>
        </p:txBody>
      </p:sp>
    </p:spTree>
    <p:extLst>
      <p:ext uri="{BB962C8B-B14F-4D97-AF65-F5344CB8AC3E}">
        <p14:creationId xmlns:p14="http://schemas.microsoft.com/office/powerpoint/2010/main" val="684221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F421A3B9-1C96-47A0-9E89-1A8C9F87FF41}"/>
              </a:ext>
            </a:extLst>
          </p:cNvPr>
          <p:cNvSpPr>
            <a:spLocks noGrp="1"/>
          </p:cNvSpPr>
          <p:nvPr>
            <p:ph type="dt" sz="half" idx="10"/>
          </p:nvPr>
        </p:nvSpPr>
        <p:spPr/>
        <p:txBody>
          <a:bodyPr/>
          <a:lstStyle/>
          <a:p>
            <a:fld id="{1D8BD707-D9CF-40AE-B4C6-C98DA3205C09}" type="datetimeFigureOut">
              <a:rPr lang="en-US" smtClean="0"/>
              <a:t>9/30/24</a:t>
            </a:fld>
            <a:endParaRPr lang="en-US"/>
          </a:p>
        </p:txBody>
      </p:sp>
      <p:sp>
        <p:nvSpPr>
          <p:cNvPr id="3" name="Нижний колонтитул 2">
            <a:extLst>
              <a:ext uri="{FF2B5EF4-FFF2-40B4-BE49-F238E27FC236}">
                <a16:creationId xmlns:a16="http://schemas.microsoft.com/office/drawing/2014/main" id="{524684CD-CD3D-4F62-BFB0-FC8A3C529C2E}"/>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10B7B7EB-BCF2-47C0-A2C1-F0B40118E9EE}"/>
              </a:ext>
            </a:extLst>
          </p:cNvPr>
          <p:cNvSpPr>
            <a:spLocks noGrp="1"/>
          </p:cNvSpPr>
          <p:nvPr>
            <p:ph type="sldNum" sz="quarter" idx="12"/>
          </p:nvPr>
        </p:nvSpPr>
        <p:spPr/>
        <p:txBody>
          <a:bodyPr/>
          <a:lstStyle/>
          <a:p>
            <a:fld id="{B6F15528-21DE-4FAA-801E-634DDDAF4B2B}" type="slidenum">
              <a:rPr lang="ru-RU" smtClean="0"/>
              <a:t>‹#›</a:t>
            </a:fld>
            <a:endParaRPr lang="ru-RU"/>
          </a:p>
        </p:txBody>
      </p:sp>
    </p:spTree>
    <p:extLst>
      <p:ext uri="{BB962C8B-B14F-4D97-AF65-F5344CB8AC3E}">
        <p14:creationId xmlns:p14="http://schemas.microsoft.com/office/powerpoint/2010/main" val="3899379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099AAC-E84B-4407-9273-88331C4DA6D3}"/>
              </a:ext>
            </a:extLst>
          </p:cNvPr>
          <p:cNvSpPr>
            <a:spLocks noGrp="1"/>
          </p:cNvSpPr>
          <p:nvPr>
            <p:ph type="title"/>
          </p:nvPr>
        </p:nvSpPr>
        <p:spPr>
          <a:xfrm>
            <a:off x="629841" y="342900"/>
            <a:ext cx="2949178" cy="1200150"/>
          </a:xfrm>
        </p:spPr>
        <p:txBody>
          <a:bodyPr anchor="b"/>
          <a:lstStyle>
            <a:lvl1pPr>
              <a:defRPr sz="2400"/>
            </a:lvl1pPr>
          </a:lstStyle>
          <a:p>
            <a:r>
              <a:rPr lang="ru-RU"/>
              <a:t>Образец заголовка</a:t>
            </a:r>
          </a:p>
        </p:txBody>
      </p:sp>
      <p:sp>
        <p:nvSpPr>
          <p:cNvPr id="3" name="Объект 2">
            <a:extLst>
              <a:ext uri="{FF2B5EF4-FFF2-40B4-BE49-F238E27FC236}">
                <a16:creationId xmlns:a16="http://schemas.microsoft.com/office/drawing/2014/main" id="{71435E13-045A-475A-9C4B-7E7CF43CB37C}"/>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9DF3350-3DFB-4A98-8555-3BB96813263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a:t>Образец текста</a:t>
            </a:r>
          </a:p>
        </p:txBody>
      </p:sp>
      <p:sp>
        <p:nvSpPr>
          <p:cNvPr id="5" name="Дата 4">
            <a:extLst>
              <a:ext uri="{FF2B5EF4-FFF2-40B4-BE49-F238E27FC236}">
                <a16:creationId xmlns:a16="http://schemas.microsoft.com/office/drawing/2014/main" id="{01B28AAB-5DA2-437A-A599-2FA4E36F68AA}"/>
              </a:ext>
            </a:extLst>
          </p:cNvPr>
          <p:cNvSpPr>
            <a:spLocks noGrp="1"/>
          </p:cNvSpPr>
          <p:nvPr>
            <p:ph type="dt" sz="half" idx="10"/>
          </p:nvPr>
        </p:nvSpPr>
        <p:spPr/>
        <p:txBody>
          <a:bodyPr/>
          <a:lstStyle/>
          <a:p>
            <a:fld id="{1D8BD707-D9CF-40AE-B4C6-C98DA3205C09}" type="datetimeFigureOut">
              <a:rPr lang="en-US" smtClean="0"/>
              <a:t>9/30/24</a:t>
            </a:fld>
            <a:endParaRPr lang="en-US"/>
          </a:p>
        </p:txBody>
      </p:sp>
      <p:sp>
        <p:nvSpPr>
          <p:cNvPr id="6" name="Нижний колонтитул 5">
            <a:extLst>
              <a:ext uri="{FF2B5EF4-FFF2-40B4-BE49-F238E27FC236}">
                <a16:creationId xmlns:a16="http://schemas.microsoft.com/office/drawing/2014/main" id="{57A61C8C-2BC4-4F65-999B-5072E0722C4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93894280-4A42-4A38-8C41-5119240C89F0}"/>
              </a:ext>
            </a:extLst>
          </p:cNvPr>
          <p:cNvSpPr>
            <a:spLocks noGrp="1"/>
          </p:cNvSpPr>
          <p:nvPr>
            <p:ph type="sldNum" sz="quarter" idx="12"/>
          </p:nvPr>
        </p:nvSpPr>
        <p:spPr/>
        <p:txBody>
          <a:bodyPr/>
          <a:lstStyle/>
          <a:p>
            <a:fld id="{B6F15528-21DE-4FAA-801E-634DDDAF4B2B}" type="slidenum">
              <a:rPr lang="ru-RU" smtClean="0"/>
              <a:t>‹#›</a:t>
            </a:fld>
            <a:endParaRPr lang="ru-RU"/>
          </a:p>
        </p:txBody>
      </p:sp>
    </p:spTree>
    <p:extLst>
      <p:ext uri="{BB962C8B-B14F-4D97-AF65-F5344CB8AC3E}">
        <p14:creationId xmlns:p14="http://schemas.microsoft.com/office/powerpoint/2010/main" val="1923658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674C59-6B61-492C-AAE0-D83C39F09313}"/>
              </a:ext>
            </a:extLst>
          </p:cNvPr>
          <p:cNvSpPr>
            <a:spLocks noGrp="1"/>
          </p:cNvSpPr>
          <p:nvPr>
            <p:ph type="title"/>
          </p:nvPr>
        </p:nvSpPr>
        <p:spPr>
          <a:xfrm>
            <a:off x="629841" y="342900"/>
            <a:ext cx="2949178" cy="1200150"/>
          </a:xfrm>
        </p:spPr>
        <p:txBody>
          <a:bodyPr anchor="b"/>
          <a:lstStyle>
            <a:lvl1pPr>
              <a:defRPr sz="2400"/>
            </a:lvl1pPr>
          </a:lstStyle>
          <a:p>
            <a:r>
              <a:rPr lang="ru-RU"/>
              <a:t>Образец заголовка</a:t>
            </a:r>
          </a:p>
        </p:txBody>
      </p:sp>
      <p:sp>
        <p:nvSpPr>
          <p:cNvPr id="3" name="Рисунок 2">
            <a:extLst>
              <a:ext uri="{FF2B5EF4-FFF2-40B4-BE49-F238E27FC236}">
                <a16:creationId xmlns:a16="http://schemas.microsoft.com/office/drawing/2014/main" id="{34362A39-C0EB-461C-8700-2FCE8ACDD16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ru-RU"/>
          </a:p>
        </p:txBody>
      </p:sp>
      <p:sp>
        <p:nvSpPr>
          <p:cNvPr id="4" name="Текст 3">
            <a:extLst>
              <a:ext uri="{FF2B5EF4-FFF2-40B4-BE49-F238E27FC236}">
                <a16:creationId xmlns:a16="http://schemas.microsoft.com/office/drawing/2014/main" id="{4EFDF4DB-F9DC-4B42-B433-3672522EA69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a:t>Образец текста</a:t>
            </a:r>
          </a:p>
        </p:txBody>
      </p:sp>
      <p:sp>
        <p:nvSpPr>
          <p:cNvPr id="5" name="Дата 4">
            <a:extLst>
              <a:ext uri="{FF2B5EF4-FFF2-40B4-BE49-F238E27FC236}">
                <a16:creationId xmlns:a16="http://schemas.microsoft.com/office/drawing/2014/main" id="{A1DDCD6F-3626-403F-A491-5D8C3A212DB3}"/>
              </a:ext>
            </a:extLst>
          </p:cNvPr>
          <p:cNvSpPr>
            <a:spLocks noGrp="1"/>
          </p:cNvSpPr>
          <p:nvPr>
            <p:ph type="dt" sz="half" idx="10"/>
          </p:nvPr>
        </p:nvSpPr>
        <p:spPr/>
        <p:txBody>
          <a:bodyPr/>
          <a:lstStyle/>
          <a:p>
            <a:fld id="{1D8BD707-D9CF-40AE-B4C6-C98DA3205C09}" type="datetimeFigureOut">
              <a:rPr lang="en-US" smtClean="0"/>
              <a:t>9/30/24</a:t>
            </a:fld>
            <a:endParaRPr lang="en-US"/>
          </a:p>
        </p:txBody>
      </p:sp>
      <p:sp>
        <p:nvSpPr>
          <p:cNvPr id="6" name="Нижний колонтитул 5">
            <a:extLst>
              <a:ext uri="{FF2B5EF4-FFF2-40B4-BE49-F238E27FC236}">
                <a16:creationId xmlns:a16="http://schemas.microsoft.com/office/drawing/2014/main" id="{6277F7EA-95C3-4938-85FB-219418A8BA7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CB608D0-17B2-403B-8A6C-E34BC867AA3F}"/>
              </a:ext>
            </a:extLst>
          </p:cNvPr>
          <p:cNvSpPr>
            <a:spLocks noGrp="1"/>
          </p:cNvSpPr>
          <p:nvPr>
            <p:ph type="sldNum" sz="quarter" idx="12"/>
          </p:nvPr>
        </p:nvSpPr>
        <p:spPr/>
        <p:txBody>
          <a:bodyPr/>
          <a:lstStyle/>
          <a:p>
            <a:fld id="{B6F15528-21DE-4FAA-801E-634DDDAF4B2B}" type="slidenum">
              <a:rPr lang="ru-RU" smtClean="0"/>
              <a:t>‹#›</a:t>
            </a:fld>
            <a:endParaRPr lang="ru-RU"/>
          </a:p>
        </p:txBody>
      </p:sp>
    </p:spTree>
    <p:extLst>
      <p:ext uri="{BB962C8B-B14F-4D97-AF65-F5344CB8AC3E}">
        <p14:creationId xmlns:p14="http://schemas.microsoft.com/office/powerpoint/2010/main" val="2710171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25B036-8ABD-49B8-9894-ABF114C0A1B3}"/>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9ACD2BD7-57DE-46EA-B6E1-58EBE1E1669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0003DC2-68E8-46F9-8485-807D1AE678C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9/30/24</a:t>
            </a:fld>
            <a:endParaRPr lang="en-US"/>
          </a:p>
        </p:txBody>
      </p:sp>
      <p:sp>
        <p:nvSpPr>
          <p:cNvPr id="5" name="Нижний колонтитул 4">
            <a:extLst>
              <a:ext uri="{FF2B5EF4-FFF2-40B4-BE49-F238E27FC236}">
                <a16:creationId xmlns:a16="http://schemas.microsoft.com/office/drawing/2014/main" id="{1DBAA4DB-8972-4703-8A8C-50380218D36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97F82BBB-D688-43A2-BE46-ABB802625A5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ru-RU" smtClean="0"/>
              <a:t>‹#›</a:t>
            </a:fld>
            <a:endParaRPr lang="ru-RU"/>
          </a:p>
        </p:txBody>
      </p:sp>
    </p:spTree>
    <p:extLst>
      <p:ext uri="{BB962C8B-B14F-4D97-AF65-F5344CB8AC3E}">
        <p14:creationId xmlns:p14="http://schemas.microsoft.com/office/powerpoint/2010/main" val="258293726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9" r:id="rId12"/>
    <p:sldLayoutId id="2147483680"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machinelearning.ru/wiki/images/3/3e/Voron-ML-Logic.pdf" TargetMode="External"/><Relationship Id="rId2" Type="http://schemas.openxmlformats.org/officeDocument/2006/relationships/hyperlink" Target="https://habrahabr.ru/company/ods/blog/322534/" TargetMode="External"/><Relationship Id="rId1" Type="http://schemas.openxmlformats.org/officeDocument/2006/relationships/slideLayout" Target="../slideLayouts/slideLayout2.xml"/><Relationship Id="rId4" Type="http://schemas.openxmlformats.org/officeDocument/2006/relationships/hyperlink" Target="https://logic.pdmi.ras.ru/~sergey/teaching/ml/notes-01-dectrees.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D69C83-0493-4EBB-9E03-486B0C29A5F2}"/>
              </a:ext>
            </a:extLst>
          </p:cNvPr>
          <p:cNvSpPr>
            <a:spLocks noGrp="1"/>
          </p:cNvSpPr>
          <p:nvPr>
            <p:ph type="title"/>
          </p:nvPr>
        </p:nvSpPr>
        <p:spPr>
          <a:xfrm>
            <a:off x="914400" y="1885950"/>
            <a:ext cx="7886700" cy="994172"/>
          </a:xfrm>
        </p:spPr>
        <p:txBody>
          <a:bodyPr/>
          <a:lstStyle/>
          <a:p>
            <a:pPr marL="12700" algn="ctr">
              <a:lnSpc>
                <a:spcPct val="100000"/>
              </a:lnSpc>
              <a:spcBef>
                <a:spcPts val="100"/>
              </a:spcBef>
            </a:pPr>
            <a:r>
              <a:rPr lang="ru-RU" sz="4800" spc="-5" dirty="0">
                <a:solidFill>
                  <a:schemeClr val="tx1"/>
                </a:solidFill>
              </a:rPr>
              <a:t>Деревья</a:t>
            </a:r>
            <a:r>
              <a:rPr lang="en-US" sz="4800" spc="-5" dirty="0">
                <a:solidFill>
                  <a:schemeClr val="tx1"/>
                </a:solidFill>
              </a:rPr>
              <a:t> </a:t>
            </a:r>
            <a:r>
              <a:rPr lang="ru-RU" sz="4800" spc="-5" dirty="0">
                <a:solidFill>
                  <a:schemeClr val="tx1"/>
                </a:solidFill>
              </a:rPr>
              <a:t>решений</a:t>
            </a:r>
            <a:endParaRPr lang="ru-RU" sz="2800" dirty="0">
              <a:solidFill>
                <a:schemeClr val="tx1"/>
              </a:solidFill>
            </a:endParaRPr>
          </a:p>
        </p:txBody>
      </p:sp>
    </p:spTree>
    <p:extLst>
      <p:ext uri="{BB962C8B-B14F-4D97-AF65-F5344CB8AC3E}">
        <p14:creationId xmlns:p14="http://schemas.microsoft.com/office/powerpoint/2010/main" val="971389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484037"/>
            <a:ext cx="2114550" cy="406400"/>
          </a:xfrm>
          <a:prstGeom prst="rect">
            <a:avLst/>
          </a:prstGeom>
        </p:spPr>
        <p:txBody>
          <a:bodyPr vert="horz" wrap="square" lIns="0" tIns="12700" rIns="0" bIns="0" rtlCol="0">
            <a:spAutoFit/>
          </a:bodyPr>
          <a:lstStyle/>
          <a:p>
            <a:pPr marL="12700">
              <a:lnSpc>
                <a:spcPct val="100000"/>
              </a:lnSpc>
              <a:spcBef>
                <a:spcPts val="100"/>
              </a:spcBef>
            </a:pPr>
            <a:r>
              <a:rPr spc="-5" dirty="0"/>
              <a:t>Вычисляем</a:t>
            </a:r>
          </a:p>
        </p:txBody>
      </p:sp>
      <p:sp>
        <p:nvSpPr>
          <p:cNvPr id="3" name="object 3"/>
          <p:cNvSpPr txBox="1"/>
          <p:nvPr/>
        </p:nvSpPr>
        <p:spPr>
          <a:xfrm>
            <a:off x="468561" y="1073806"/>
            <a:ext cx="3822700" cy="2027555"/>
          </a:xfrm>
          <a:prstGeom prst="rect">
            <a:avLst/>
          </a:prstGeom>
        </p:spPr>
        <p:txBody>
          <a:bodyPr vert="horz" wrap="square" lIns="0" tIns="12700" rIns="0" bIns="0" rtlCol="0">
            <a:spAutoFit/>
          </a:bodyPr>
          <a:lstStyle/>
          <a:p>
            <a:pPr marL="12700">
              <a:lnSpc>
                <a:spcPct val="100000"/>
              </a:lnSpc>
              <a:spcBef>
                <a:spcPts val="100"/>
              </a:spcBef>
            </a:pPr>
            <a:r>
              <a:rPr sz="2200" spc="-5" dirty="0">
                <a:latin typeface="Verdana"/>
                <a:cs typeface="Verdana"/>
              </a:rPr>
              <a:t>Pr(V=0)=3/7</a:t>
            </a:r>
            <a:r>
              <a:rPr sz="2200" spc="-80" dirty="0">
                <a:latin typeface="Verdana"/>
                <a:cs typeface="Verdana"/>
              </a:rPr>
              <a:t> </a:t>
            </a:r>
            <a:r>
              <a:rPr sz="2200" spc="-5" dirty="0">
                <a:latin typeface="Verdana"/>
                <a:cs typeface="Verdana"/>
              </a:rPr>
              <a:t>Pr(V=1)=4/7</a:t>
            </a:r>
            <a:endParaRPr sz="2200">
              <a:latin typeface="Verdana"/>
              <a:cs typeface="Verdana"/>
            </a:endParaRPr>
          </a:p>
          <a:p>
            <a:pPr>
              <a:lnSpc>
                <a:spcPct val="100000"/>
              </a:lnSpc>
              <a:spcBef>
                <a:spcPts val="30"/>
              </a:spcBef>
            </a:pPr>
            <a:endParaRPr sz="2200">
              <a:latin typeface="Verdana"/>
              <a:cs typeface="Verdana"/>
            </a:endParaRPr>
          </a:p>
          <a:p>
            <a:pPr marL="12700" marR="1500505" algn="just">
              <a:lnSpc>
                <a:spcPts val="2630"/>
              </a:lnSpc>
            </a:pPr>
            <a:r>
              <a:rPr sz="2200" spc="-5" dirty="0">
                <a:latin typeface="Verdana"/>
                <a:cs typeface="Verdana"/>
              </a:rPr>
              <a:t>Pr(Y=0|V=0)=…  Pr(Y=1|V=0)=…  Pr(Y=0|V=1)=…  Pr(Y=1|V=1)=…</a:t>
            </a:r>
            <a:endParaRPr sz="2200">
              <a:latin typeface="Verdana"/>
              <a:cs typeface="Verdana"/>
            </a:endParaRPr>
          </a:p>
        </p:txBody>
      </p:sp>
      <p:graphicFrame>
        <p:nvGraphicFramePr>
          <p:cNvPr id="4" name="object 4"/>
          <p:cNvGraphicFramePr>
            <a:graphicFrameLocks noGrp="1"/>
          </p:cNvGraphicFramePr>
          <p:nvPr/>
        </p:nvGraphicFramePr>
        <p:xfrm>
          <a:off x="3953073" y="1557287"/>
          <a:ext cx="5186679" cy="3106493"/>
        </p:xfrm>
        <a:graphic>
          <a:graphicData uri="http://schemas.openxmlformats.org/drawingml/2006/table">
            <a:tbl>
              <a:tblPr firstRow="1" bandRow="1">
                <a:tableStyleId>{2D5ABB26-0587-4C30-8999-92F81FD0307C}</a:tableStyleId>
              </a:tblPr>
              <a:tblGrid>
                <a:gridCol w="720090">
                  <a:extLst>
                    <a:ext uri="{9D8B030D-6E8A-4147-A177-3AD203B41FA5}">
                      <a16:colId xmlns:a16="http://schemas.microsoft.com/office/drawing/2014/main" val="20000"/>
                    </a:ext>
                  </a:extLst>
                </a:gridCol>
                <a:gridCol w="864235">
                  <a:extLst>
                    <a:ext uri="{9D8B030D-6E8A-4147-A177-3AD203B41FA5}">
                      <a16:colId xmlns:a16="http://schemas.microsoft.com/office/drawing/2014/main" val="20001"/>
                    </a:ext>
                  </a:extLst>
                </a:gridCol>
                <a:gridCol w="792480">
                  <a:extLst>
                    <a:ext uri="{9D8B030D-6E8A-4147-A177-3AD203B41FA5}">
                      <a16:colId xmlns:a16="http://schemas.microsoft.com/office/drawing/2014/main" val="20002"/>
                    </a:ext>
                  </a:extLst>
                </a:gridCol>
                <a:gridCol w="1008380">
                  <a:extLst>
                    <a:ext uri="{9D8B030D-6E8A-4147-A177-3AD203B41FA5}">
                      <a16:colId xmlns:a16="http://schemas.microsoft.com/office/drawing/2014/main" val="20003"/>
                    </a:ext>
                  </a:extLst>
                </a:gridCol>
                <a:gridCol w="936625">
                  <a:extLst>
                    <a:ext uri="{9D8B030D-6E8A-4147-A177-3AD203B41FA5}">
                      <a16:colId xmlns:a16="http://schemas.microsoft.com/office/drawing/2014/main" val="20004"/>
                    </a:ext>
                  </a:extLst>
                </a:gridCol>
                <a:gridCol w="864869">
                  <a:extLst>
                    <a:ext uri="{9D8B030D-6E8A-4147-A177-3AD203B41FA5}">
                      <a16:colId xmlns:a16="http://schemas.microsoft.com/office/drawing/2014/main" val="20005"/>
                    </a:ext>
                  </a:extLst>
                </a:gridCol>
              </a:tblGrid>
              <a:tr h="510549">
                <a:tc>
                  <a:txBody>
                    <a:bodyPr/>
                    <a:lstStyle/>
                    <a:p>
                      <a:pPr marL="85725" marR="107314">
                        <a:lnSpc>
                          <a:spcPts val="1650"/>
                        </a:lnSpc>
                        <a:spcBef>
                          <a:spcPts val="320"/>
                        </a:spcBef>
                      </a:pPr>
                      <a:r>
                        <a:rPr sz="1400" b="1" dirty="0">
                          <a:solidFill>
                            <a:srgbClr val="FFFFFF"/>
                          </a:solidFill>
                          <a:latin typeface="Arial"/>
                          <a:cs typeface="Arial"/>
                        </a:rPr>
                        <a:t>№ </a:t>
                      </a:r>
                      <a:r>
                        <a:rPr sz="1400" b="1" spc="5" dirty="0">
                          <a:solidFill>
                            <a:srgbClr val="FFFFFF"/>
                          </a:solidFill>
                          <a:latin typeface="Arial"/>
                          <a:cs typeface="Arial"/>
                        </a:rPr>
                        <a:t> </a:t>
                      </a:r>
                      <a:r>
                        <a:rPr sz="1400" b="1" spc="-5" dirty="0">
                          <a:solidFill>
                            <a:srgbClr val="FFFFFF"/>
                          </a:solidFill>
                          <a:latin typeface="Arial"/>
                          <a:cs typeface="Arial"/>
                        </a:rPr>
                        <a:t>матча</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34620">
                        <a:lnSpc>
                          <a:spcPts val="1650"/>
                        </a:lnSpc>
                        <a:spcBef>
                          <a:spcPts val="320"/>
                        </a:spcBef>
                      </a:pPr>
                      <a:r>
                        <a:rPr sz="1400" b="1" spc="-5" dirty="0">
                          <a:solidFill>
                            <a:srgbClr val="FFFFFF"/>
                          </a:solidFill>
                          <a:latin typeface="Arial"/>
                          <a:cs typeface="Arial"/>
                        </a:rPr>
                        <a:t>Выше?  </a:t>
                      </a:r>
                      <a:r>
                        <a:rPr sz="1400" b="1" dirty="0">
                          <a:solidFill>
                            <a:srgbClr val="FFFFFF"/>
                          </a:solidFill>
                          <a:latin typeface="Arial"/>
                          <a:cs typeface="Arial"/>
                        </a:rPr>
                        <a:t>(V)</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25095">
                        <a:lnSpc>
                          <a:spcPts val="1650"/>
                        </a:lnSpc>
                        <a:spcBef>
                          <a:spcPts val="320"/>
                        </a:spcBef>
                      </a:pPr>
                      <a:r>
                        <a:rPr sz="1400" b="1" spc="-5" dirty="0">
                          <a:solidFill>
                            <a:srgbClr val="FFFFFF"/>
                          </a:solidFill>
                          <a:latin typeface="Arial"/>
                          <a:cs typeface="Arial"/>
                        </a:rPr>
                        <a:t>Дома?  </a:t>
                      </a:r>
                      <a:r>
                        <a:rPr sz="1400" b="1" dirty="0">
                          <a:solidFill>
                            <a:srgbClr val="FFFFFF"/>
                          </a:solidFill>
                          <a:latin typeface="Arial"/>
                          <a:cs typeface="Arial"/>
                        </a:rPr>
                        <a:t>(D)</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00965">
                        <a:lnSpc>
                          <a:spcPts val="1650"/>
                        </a:lnSpc>
                        <a:spcBef>
                          <a:spcPts val="320"/>
                        </a:spcBef>
                      </a:pPr>
                      <a:r>
                        <a:rPr sz="1400" b="1" spc="-5" dirty="0">
                          <a:solidFill>
                            <a:srgbClr val="FFFFFF"/>
                          </a:solidFill>
                          <a:latin typeface="Arial"/>
                          <a:cs typeface="Arial"/>
                        </a:rPr>
                        <a:t>Лидеры?  </a:t>
                      </a:r>
                      <a:r>
                        <a:rPr sz="1400" b="1" dirty="0">
                          <a:solidFill>
                            <a:srgbClr val="FFFFFF"/>
                          </a:solidFill>
                          <a:latin typeface="Arial"/>
                          <a:cs typeface="Arial"/>
                        </a:rPr>
                        <a:t>(L)</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51130">
                        <a:lnSpc>
                          <a:spcPts val="1650"/>
                        </a:lnSpc>
                        <a:spcBef>
                          <a:spcPts val="320"/>
                        </a:spcBef>
                      </a:pPr>
                      <a:r>
                        <a:rPr sz="1400" b="1" spc="-5" dirty="0">
                          <a:solidFill>
                            <a:srgbClr val="FFFFFF"/>
                          </a:solidFill>
                          <a:latin typeface="Arial"/>
                          <a:cs typeface="Arial"/>
                        </a:rPr>
                        <a:t>Дождь?  </a:t>
                      </a:r>
                      <a:r>
                        <a:rPr sz="1400" b="1" dirty="0">
                          <a:solidFill>
                            <a:srgbClr val="FFFFFF"/>
                          </a:solidFill>
                          <a:latin typeface="Arial"/>
                          <a:cs typeface="Arial"/>
                        </a:rPr>
                        <a:t>(R)</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14935">
                        <a:lnSpc>
                          <a:spcPts val="1650"/>
                        </a:lnSpc>
                        <a:spcBef>
                          <a:spcPts val="320"/>
                        </a:spcBef>
                      </a:pPr>
                      <a:r>
                        <a:rPr sz="1400" b="1" spc="-5" dirty="0">
                          <a:solidFill>
                            <a:srgbClr val="FFFFFF"/>
                          </a:solidFill>
                          <a:latin typeface="Arial"/>
                          <a:cs typeface="Arial"/>
                        </a:rPr>
                        <a:t>Победа  </a:t>
                      </a:r>
                      <a:r>
                        <a:rPr sz="1400" b="1" dirty="0">
                          <a:solidFill>
                            <a:srgbClr val="FFFFFF"/>
                          </a:solidFill>
                          <a:latin typeface="Arial"/>
                          <a:cs typeface="Arial"/>
                        </a:rPr>
                        <a:t>(Y)</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370849">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r h="370849">
                <a:tc>
                  <a:txBody>
                    <a:bodyPr/>
                    <a:lstStyle/>
                    <a:p>
                      <a:pPr marL="85725">
                        <a:lnSpc>
                          <a:spcPct val="100000"/>
                        </a:lnSpc>
                        <a:spcBef>
                          <a:spcPts val="244"/>
                        </a:spcBef>
                      </a:pPr>
                      <a:r>
                        <a:rPr sz="1400" dirty="0">
                          <a:latin typeface="Arial MT"/>
                          <a:cs typeface="Arial MT"/>
                        </a:rPr>
                        <a:t>2</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2"/>
                  </a:ext>
                </a:extLst>
              </a:tr>
              <a:tr h="370849">
                <a:tc>
                  <a:txBody>
                    <a:bodyPr/>
                    <a:lstStyle/>
                    <a:p>
                      <a:pPr marL="85725">
                        <a:lnSpc>
                          <a:spcPct val="100000"/>
                        </a:lnSpc>
                        <a:spcBef>
                          <a:spcPts val="244"/>
                        </a:spcBef>
                      </a:pPr>
                      <a:r>
                        <a:rPr sz="1400" dirty="0">
                          <a:latin typeface="Arial MT"/>
                          <a:cs typeface="Arial MT"/>
                        </a:rPr>
                        <a:t>3</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3"/>
                  </a:ext>
                </a:extLst>
              </a:tr>
              <a:tr h="370850">
                <a:tc>
                  <a:txBody>
                    <a:bodyPr/>
                    <a:lstStyle/>
                    <a:p>
                      <a:pPr marL="85725">
                        <a:lnSpc>
                          <a:spcPct val="100000"/>
                        </a:lnSpc>
                        <a:spcBef>
                          <a:spcPts val="244"/>
                        </a:spcBef>
                      </a:pPr>
                      <a:r>
                        <a:rPr sz="1400" dirty="0">
                          <a:latin typeface="Arial MT"/>
                          <a:cs typeface="Arial MT"/>
                        </a:rPr>
                        <a:t>4</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4"/>
                  </a:ext>
                </a:extLst>
              </a:tr>
              <a:tr h="370849">
                <a:tc>
                  <a:txBody>
                    <a:bodyPr/>
                    <a:lstStyle/>
                    <a:p>
                      <a:pPr marL="85725">
                        <a:lnSpc>
                          <a:spcPct val="100000"/>
                        </a:lnSpc>
                        <a:spcBef>
                          <a:spcPts val="244"/>
                        </a:spcBef>
                      </a:pPr>
                      <a:r>
                        <a:rPr sz="1400" dirty="0">
                          <a:latin typeface="Arial MT"/>
                          <a:cs typeface="Arial MT"/>
                        </a:rPr>
                        <a:t>5</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5"/>
                  </a:ext>
                </a:extLst>
              </a:tr>
              <a:tr h="370849">
                <a:tc>
                  <a:txBody>
                    <a:bodyPr/>
                    <a:lstStyle/>
                    <a:p>
                      <a:pPr marL="85725">
                        <a:lnSpc>
                          <a:spcPct val="100000"/>
                        </a:lnSpc>
                        <a:spcBef>
                          <a:spcPts val="244"/>
                        </a:spcBef>
                      </a:pPr>
                      <a:r>
                        <a:rPr sz="1400" dirty="0">
                          <a:latin typeface="Arial MT"/>
                          <a:cs typeface="Arial MT"/>
                        </a:rPr>
                        <a:t>6</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6"/>
                  </a:ext>
                </a:extLst>
              </a:tr>
              <a:tr h="370849">
                <a:tc>
                  <a:txBody>
                    <a:bodyPr/>
                    <a:lstStyle/>
                    <a:p>
                      <a:pPr marL="85725">
                        <a:lnSpc>
                          <a:spcPct val="100000"/>
                        </a:lnSpc>
                        <a:spcBef>
                          <a:spcPts val="240"/>
                        </a:spcBef>
                      </a:pPr>
                      <a:r>
                        <a:rPr sz="1400" dirty="0">
                          <a:latin typeface="Arial MT"/>
                          <a:cs typeface="Arial MT"/>
                        </a:rPr>
                        <a:t>7</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1</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0</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1</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1</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0</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484037"/>
            <a:ext cx="2114550" cy="406400"/>
          </a:xfrm>
          <a:prstGeom prst="rect">
            <a:avLst/>
          </a:prstGeom>
        </p:spPr>
        <p:txBody>
          <a:bodyPr vert="horz" wrap="square" lIns="0" tIns="12700" rIns="0" bIns="0" rtlCol="0">
            <a:spAutoFit/>
          </a:bodyPr>
          <a:lstStyle/>
          <a:p>
            <a:pPr marL="12700">
              <a:lnSpc>
                <a:spcPct val="100000"/>
              </a:lnSpc>
              <a:spcBef>
                <a:spcPts val="100"/>
              </a:spcBef>
            </a:pPr>
            <a:r>
              <a:rPr spc="-5" dirty="0"/>
              <a:t>Вычисляем</a:t>
            </a:r>
          </a:p>
        </p:txBody>
      </p:sp>
      <p:sp>
        <p:nvSpPr>
          <p:cNvPr id="3" name="object 3"/>
          <p:cNvSpPr txBox="1"/>
          <p:nvPr/>
        </p:nvSpPr>
        <p:spPr>
          <a:xfrm>
            <a:off x="468561" y="1073806"/>
            <a:ext cx="3822700" cy="3027680"/>
          </a:xfrm>
          <a:prstGeom prst="rect">
            <a:avLst/>
          </a:prstGeom>
        </p:spPr>
        <p:txBody>
          <a:bodyPr vert="horz" wrap="square" lIns="0" tIns="12700" rIns="0" bIns="0" rtlCol="0">
            <a:spAutoFit/>
          </a:bodyPr>
          <a:lstStyle/>
          <a:p>
            <a:pPr marL="12700">
              <a:lnSpc>
                <a:spcPct val="100000"/>
              </a:lnSpc>
              <a:spcBef>
                <a:spcPts val="100"/>
              </a:spcBef>
            </a:pPr>
            <a:r>
              <a:rPr sz="2200" spc="-5" dirty="0">
                <a:latin typeface="Verdana"/>
                <a:cs typeface="Verdana"/>
              </a:rPr>
              <a:t>Pr(V=0)=3/7</a:t>
            </a:r>
            <a:r>
              <a:rPr sz="2200" spc="-80" dirty="0">
                <a:latin typeface="Verdana"/>
                <a:cs typeface="Verdana"/>
              </a:rPr>
              <a:t> </a:t>
            </a:r>
            <a:r>
              <a:rPr sz="2200" spc="-5" dirty="0">
                <a:latin typeface="Verdana"/>
                <a:cs typeface="Verdana"/>
              </a:rPr>
              <a:t>Pr(V=1)=4/7</a:t>
            </a:r>
            <a:endParaRPr sz="2200" dirty="0">
              <a:latin typeface="Verdana"/>
              <a:cs typeface="Verdana"/>
            </a:endParaRPr>
          </a:p>
          <a:p>
            <a:pPr>
              <a:lnSpc>
                <a:spcPct val="100000"/>
              </a:lnSpc>
              <a:spcBef>
                <a:spcPts val="30"/>
              </a:spcBef>
            </a:pPr>
            <a:endParaRPr sz="2200" dirty="0">
              <a:latin typeface="Verdana"/>
              <a:cs typeface="Verdana"/>
            </a:endParaRPr>
          </a:p>
          <a:p>
            <a:pPr marL="12700" marR="1247140" algn="just">
              <a:lnSpc>
                <a:spcPts val="2630"/>
              </a:lnSpc>
            </a:pPr>
            <a:r>
              <a:rPr sz="2200" spc="-5" dirty="0">
                <a:latin typeface="Verdana"/>
                <a:cs typeface="Verdana"/>
              </a:rPr>
              <a:t>Pr(Y=0|V=0)=1/3  Pr(Y=1|V=0)=2/3  Pr(Y=0|V=1)=</a:t>
            </a:r>
            <a:r>
              <a:rPr lang="en-US" sz="2200" spc="-5" dirty="0">
                <a:latin typeface="Verdana"/>
                <a:cs typeface="Verdana"/>
              </a:rPr>
              <a:t>3</a:t>
            </a:r>
            <a:r>
              <a:rPr sz="2200" spc="-5" dirty="0">
                <a:latin typeface="Verdana"/>
                <a:cs typeface="Verdana"/>
              </a:rPr>
              <a:t>/4  Pr(Y=1|V=1)=</a:t>
            </a:r>
            <a:r>
              <a:rPr lang="en-US" sz="2200" spc="-5" dirty="0">
                <a:latin typeface="Verdana"/>
                <a:cs typeface="Verdana"/>
              </a:rPr>
              <a:t>1</a:t>
            </a:r>
            <a:r>
              <a:rPr sz="2200" spc="-5" dirty="0">
                <a:latin typeface="Verdana"/>
                <a:cs typeface="Verdana"/>
              </a:rPr>
              <a:t>/4</a:t>
            </a:r>
            <a:endParaRPr sz="2200" dirty="0">
              <a:latin typeface="Verdana"/>
              <a:cs typeface="Verdana"/>
            </a:endParaRPr>
          </a:p>
          <a:p>
            <a:pPr>
              <a:lnSpc>
                <a:spcPct val="100000"/>
              </a:lnSpc>
              <a:spcBef>
                <a:spcPts val="55"/>
              </a:spcBef>
            </a:pPr>
            <a:endParaRPr sz="2100" dirty="0">
              <a:latin typeface="Verdana"/>
              <a:cs typeface="Verdana"/>
            </a:endParaRPr>
          </a:p>
          <a:p>
            <a:pPr marL="12700" marR="553085">
              <a:lnSpc>
                <a:spcPts val="2630"/>
              </a:lnSpc>
            </a:pPr>
            <a:r>
              <a:rPr sz="2200" spc="-5" dirty="0">
                <a:latin typeface="Verdana"/>
                <a:cs typeface="Verdana"/>
              </a:rPr>
              <a:t>Gini(V)=3/7*1/3*2/3+  4/7*</a:t>
            </a:r>
            <a:r>
              <a:rPr lang="en-US" sz="2200" spc="-5" dirty="0">
                <a:latin typeface="Verdana"/>
                <a:cs typeface="Verdana"/>
              </a:rPr>
              <a:t>3</a:t>
            </a:r>
            <a:r>
              <a:rPr sz="2200" spc="-5" dirty="0">
                <a:latin typeface="Verdana"/>
                <a:cs typeface="Verdana"/>
              </a:rPr>
              <a:t>/4*</a:t>
            </a:r>
            <a:r>
              <a:rPr lang="en-US" sz="2200" spc="-5" dirty="0">
                <a:latin typeface="Verdana"/>
                <a:cs typeface="Verdana"/>
              </a:rPr>
              <a:t>1</a:t>
            </a:r>
            <a:r>
              <a:rPr sz="2200" spc="-5" dirty="0">
                <a:latin typeface="Verdana"/>
                <a:cs typeface="Verdana"/>
              </a:rPr>
              <a:t>/4</a:t>
            </a:r>
            <a:r>
              <a:rPr lang="en-US" sz="2200" spc="-5" dirty="0">
                <a:latin typeface="Verdana"/>
                <a:cs typeface="Verdana"/>
              </a:rPr>
              <a:t>=~</a:t>
            </a:r>
            <a:r>
              <a:rPr lang="ru-RU" sz="2200" spc="-5" dirty="0">
                <a:latin typeface="Verdana"/>
                <a:cs typeface="Verdana"/>
              </a:rPr>
              <a:t>0,2</a:t>
            </a:r>
            <a:r>
              <a:rPr lang="en-US" sz="2200" spc="-5" dirty="0">
                <a:latin typeface="Verdana"/>
                <a:cs typeface="Verdana"/>
              </a:rPr>
              <a:t>0</a:t>
            </a:r>
            <a:endParaRPr sz="2200" dirty="0">
              <a:latin typeface="Verdana"/>
              <a:cs typeface="Verdana"/>
            </a:endParaRPr>
          </a:p>
        </p:txBody>
      </p:sp>
      <p:graphicFrame>
        <p:nvGraphicFramePr>
          <p:cNvPr id="4" name="object 4"/>
          <p:cNvGraphicFramePr>
            <a:graphicFrameLocks noGrp="1"/>
          </p:cNvGraphicFramePr>
          <p:nvPr/>
        </p:nvGraphicFramePr>
        <p:xfrm>
          <a:off x="3953073" y="1557287"/>
          <a:ext cx="5186679" cy="3106493"/>
        </p:xfrm>
        <a:graphic>
          <a:graphicData uri="http://schemas.openxmlformats.org/drawingml/2006/table">
            <a:tbl>
              <a:tblPr firstRow="1" bandRow="1">
                <a:tableStyleId>{2D5ABB26-0587-4C30-8999-92F81FD0307C}</a:tableStyleId>
              </a:tblPr>
              <a:tblGrid>
                <a:gridCol w="720090">
                  <a:extLst>
                    <a:ext uri="{9D8B030D-6E8A-4147-A177-3AD203B41FA5}">
                      <a16:colId xmlns:a16="http://schemas.microsoft.com/office/drawing/2014/main" val="20000"/>
                    </a:ext>
                  </a:extLst>
                </a:gridCol>
                <a:gridCol w="864235">
                  <a:extLst>
                    <a:ext uri="{9D8B030D-6E8A-4147-A177-3AD203B41FA5}">
                      <a16:colId xmlns:a16="http://schemas.microsoft.com/office/drawing/2014/main" val="20001"/>
                    </a:ext>
                  </a:extLst>
                </a:gridCol>
                <a:gridCol w="792480">
                  <a:extLst>
                    <a:ext uri="{9D8B030D-6E8A-4147-A177-3AD203B41FA5}">
                      <a16:colId xmlns:a16="http://schemas.microsoft.com/office/drawing/2014/main" val="20002"/>
                    </a:ext>
                  </a:extLst>
                </a:gridCol>
                <a:gridCol w="1008380">
                  <a:extLst>
                    <a:ext uri="{9D8B030D-6E8A-4147-A177-3AD203B41FA5}">
                      <a16:colId xmlns:a16="http://schemas.microsoft.com/office/drawing/2014/main" val="20003"/>
                    </a:ext>
                  </a:extLst>
                </a:gridCol>
                <a:gridCol w="936625">
                  <a:extLst>
                    <a:ext uri="{9D8B030D-6E8A-4147-A177-3AD203B41FA5}">
                      <a16:colId xmlns:a16="http://schemas.microsoft.com/office/drawing/2014/main" val="20004"/>
                    </a:ext>
                  </a:extLst>
                </a:gridCol>
                <a:gridCol w="864869">
                  <a:extLst>
                    <a:ext uri="{9D8B030D-6E8A-4147-A177-3AD203B41FA5}">
                      <a16:colId xmlns:a16="http://schemas.microsoft.com/office/drawing/2014/main" val="20005"/>
                    </a:ext>
                  </a:extLst>
                </a:gridCol>
              </a:tblGrid>
              <a:tr h="510549">
                <a:tc>
                  <a:txBody>
                    <a:bodyPr/>
                    <a:lstStyle/>
                    <a:p>
                      <a:pPr marL="85725" marR="107314">
                        <a:lnSpc>
                          <a:spcPts val="1650"/>
                        </a:lnSpc>
                        <a:spcBef>
                          <a:spcPts val="320"/>
                        </a:spcBef>
                      </a:pPr>
                      <a:r>
                        <a:rPr sz="1400" b="1" dirty="0">
                          <a:solidFill>
                            <a:srgbClr val="FFFFFF"/>
                          </a:solidFill>
                          <a:latin typeface="Arial"/>
                          <a:cs typeface="Arial"/>
                        </a:rPr>
                        <a:t>№ </a:t>
                      </a:r>
                      <a:r>
                        <a:rPr sz="1400" b="1" spc="5" dirty="0">
                          <a:solidFill>
                            <a:srgbClr val="FFFFFF"/>
                          </a:solidFill>
                          <a:latin typeface="Arial"/>
                          <a:cs typeface="Arial"/>
                        </a:rPr>
                        <a:t> </a:t>
                      </a:r>
                      <a:r>
                        <a:rPr sz="1400" b="1" spc="-5" dirty="0">
                          <a:solidFill>
                            <a:srgbClr val="FFFFFF"/>
                          </a:solidFill>
                          <a:latin typeface="Arial"/>
                          <a:cs typeface="Arial"/>
                        </a:rPr>
                        <a:t>матча</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34620">
                        <a:lnSpc>
                          <a:spcPts val="1650"/>
                        </a:lnSpc>
                        <a:spcBef>
                          <a:spcPts val="320"/>
                        </a:spcBef>
                      </a:pPr>
                      <a:r>
                        <a:rPr sz="1400" b="1" spc="-5" dirty="0">
                          <a:solidFill>
                            <a:srgbClr val="FFFFFF"/>
                          </a:solidFill>
                          <a:latin typeface="Arial"/>
                          <a:cs typeface="Arial"/>
                        </a:rPr>
                        <a:t>Выше?  </a:t>
                      </a:r>
                      <a:r>
                        <a:rPr sz="1400" b="1" dirty="0">
                          <a:solidFill>
                            <a:srgbClr val="FFFFFF"/>
                          </a:solidFill>
                          <a:latin typeface="Arial"/>
                          <a:cs typeface="Arial"/>
                        </a:rPr>
                        <a:t>(V)</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25095">
                        <a:lnSpc>
                          <a:spcPts val="1650"/>
                        </a:lnSpc>
                        <a:spcBef>
                          <a:spcPts val="320"/>
                        </a:spcBef>
                      </a:pPr>
                      <a:r>
                        <a:rPr sz="1400" b="1" spc="-5" dirty="0">
                          <a:solidFill>
                            <a:srgbClr val="FFFFFF"/>
                          </a:solidFill>
                          <a:latin typeface="Arial"/>
                          <a:cs typeface="Arial"/>
                        </a:rPr>
                        <a:t>Дома?  </a:t>
                      </a:r>
                      <a:r>
                        <a:rPr sz="1400" b="1" dirty="0">
                          <a:solidFill>
                            <a:srgbClr val="FFFFFF"/>
                          </a:solidFill>
                          <a:latin typeface="Arial"/>
                          <a:cs typeface="Arial"/>
                        </a:rPr>
                        <a:t>(D)</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00965">
                        <a:lnSpc>
                          <a:spcPts val="1650"/>
                        </a:lnSpc>
                        <a:spcBef>
                          <a:spcPts val="320"/>
                        </a:spcBef>
                      </a:pPr>
                      <a:r>
                        <a:rPr sz="1400" b="1" spc="-5" dirty="0">
                          <a:solidFill>
                            <a:srgbClr val="FFFFFF"/>
                          </a:solidFill>
                          <a:latin typeface="Arial"/>
                          <a:cs typeface="Arial"/>
                        </a:rPr>
                        <a:t>Лидеры?  </a:t>
                      </a:r>
                      <a:r>
                        <a:rPr sz="1400" b="1" dirty="0">
                          <a:solidFill>
                            <a:srgbClr val="FFFFFF"/>
                          </a:solidFill>
                          <a:latin typeface="Arial"/>
                          <a:cs typeface="Arial"/>
                        </a:rPr>
                        <a:t>(L)</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51130">
                        <a:lnSpc>
                          <a:spcPts val="1650"/>
                        </a:lnSpc>
                        <a:spcBef>
                          <a:spcPts val="320"/>
                        </a:spcBef>
                      </a:pPr>
                      <a:r>
                        <a:rPr sz="1400" b="1" spc="-5" dirty="0">
                          <a:solidFill>
                            <a:srgbClr val="FFFFFF"/>
                          </a:solidFill>
                          <a:latin typeface="Arial"/>
                          <a:cs typeface="Arial"/>
                        </a:rPr>
                        <a:t>Дождь?  </a:t>
                      </a:r>
                      <a:r>
                        <a:rPr sz="1400" b="1" dirty="0">
                          <a:solidFill>
                            <a:srgbClr val="FFFFFF"/>
                          </a:solidFill>
                          <a:latin typeface="Arial"/>
                          <a:cs typeface="Arial"/>
                        </a:rPr>
                        <a:t>(R)</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14935">
                        <a:lnSpc>
                          <a:spcPts val="1650"/>
                        </a:lnSpc>
                        <a:spcBef>
                          <a:spcPts val="320"/>
                        </a:spcBef>
                      </a:pPr>
                      <a:r>
                        <a:rPr sz="1400" b="1" spc="-5" dirty="0">
                          <a:solidFill>
                            <a:srgbClr val="FFFFFF"/>
                          </a:solidFill>
                          <a:latin typeface="Arial"/>
                          <a:cs typeface="Arial"/>
                        </a:rPr>
                        <a:t>Победа  </a:t>
                      </a:r>
                      <a:r>
                        <a:rPr sz="1400" b="1" dirty="0">
                          <a:solidFill>
                            <a:srgbClr val="FFFFFF"/>
                          </a:solidFill>
                          <a:latin typeface="Arial"/>
                          <a:cs typeface="Arial"/>
                        </a:rPr>
                        <a:t>(Y)</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370849">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r h="370849">
                <a:tc>
                  <a:txBody>
                    <a:bodyPr/>
                    <a:lstStyle/>
                    <a:p>
                      <a:pPr marL="85725">
                        <a:lnSpc>
                          <a:spcPct val="100000"/>
                        </a:lnSpc>
                        <a:spcBef>
                          <a:spcPts val="244"/>
                        </a:spcBef>
                      </a:pPr>
                      <a:r>
                        <a:rPr sz="1400" dirty="0">
                          <a:latin typeface="Arial MT"/>
                          <a:cs typeface="Arial MT"/>
                        </a:rPr>
                        <a:t>2</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2"/>
                  </a:ext>
                </a:extLst>
              </a:tr>
              <a:tr h="370849">
                <a:tc>
                  <a:txBody>
                    <a:bodyPr/>
                    <a:lstStyle/>
                    <a:p>
                      <a:pPr marL="85725">
                        <a:lnSpc>
                          <a:spcPct val="100000"/>
                        </a:lnSpc>
                        <a:spcBef>
                          <a:spcPts val="244"/>
                        </a:spcBef>
                      </a:pPr>
                      <a:r>
                        <a:rPr sz="1400" dirty="0">
                          <a:latin typeface="Arial MT"/>
                          <a:cs typeface="Arial MT"/>
                        </a:rPr>
                        <a:t>3</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3"/>
                  </a:ext>
                </a:extLst>
              </a:tr>
              <a:tr h="370850">
                <a:tc>
                  <a:txBody>
                    <a:bodyPr/>
                    <a:lstStyle/>
                    <a:p>
                      <a:pPr marL="85725">
                        <a:lnSpc>
                          <a:spcPct val="100000"/>
                        </a:lnSpc>
                        <a:spcBef>
                          <a:spcPts val="244"/>
                        </a:spcBef>
                      </a:pPr>
                      <a:r>
                        <a:rPr sz="1400" dirty="0">
                          <a:latin typeface="Arial MT"/>
                          <a:cs typeface="Arial MT"/>
                        </a:rPr>
                        <a:t>4</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4"/>
                  </a:ext>
                </a:extLst>
              </a:tr>
              <a:tr h="370849">
                <a:tc>
                  <a:txBody>
                    <a:bodyPr/>
                    <a:lstStyle/>
                    <a:p>
                      <a:pPr marL="85725">
                        <a:lnSpc>
                          <a:spcPct val="100000"/>
                        </a:lnSpc>
                        <a:spcBef>
                          <a:spcPts val="244"/>
                        </a:spcBef>
                      </a:pPr>
                      <a:r>
                        <a:rPr sz="1400" dirty="0">
                          <a:latin typeface="Arial MT"/>
                          <a:cs typeface="Arial MT"/>
                        </a:rPr>
                        <a:t>5</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5"/>
                  </a:ext>
                </a:extLst>
              </a:tr>
              <a:tr h="370849">
                <a:tc>
                  <a:txBody>
                    <a:bodyPr/>
                    <a:lstStyle/>
                    <a:p>
                      <a:pPr marL="85725">
                        <a:lnSpc>
                          <a:spcPct val="100000"/>
                        </a:lnSpc>
                        <a:spcBef>
                          <a:spcPts val="244"/>
                        </a:spcBef>
                      </a:pPr>
                      <a:r>
                        <a:rPr sz="1400" dirty="0">
                          <a:latin typeface="Arial MT"/>
                          <a:cs typeface="Arial MT"/>
                        </a:rPr>
                        <a:t>6</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6"/>
                  </a:ext>
                </a:extLst>
              </a:tr>
              <a:tr h="370849">
                <a:tc>
                  <a:txBody>
                    <a:bodyPr/>
                    <a:lstStyle/>
                    <a:p>
                      <a:pPr marL="85725">
                        <a:lnSpc>
                          <a:spcPct val="100000"/>
                        </a:lnSpc>
                        <a:spcBef>
                          <a:spcPts val="240"/>
                        </a:spcBef>
                      </a:pPr>
                      <a:r>
                        <a:rPr sz="1400" dirty="0">
                          <a:latin typeface="Arial MT"/>
                          <a:cs typeface="Arial MT"/>
                        </a:rPr>
                        <a:t>7</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1</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0</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1</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1</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0</a:t>
                      </a: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484037"/>
            <a:ext cx="7633334" cy="406400"/>
          </a:xfrm>
          <a:prstGeom prst="rect">
            <a:avLst/>
          </a:prstGeom>
        </p:spPr>
        <p:txBody>
          <a:bodyPr vert="horz" wrap="square" lIns="0" tIns="12700" rIns="0" bIns="0" rtlCol="0">
            <a:spAutoFit/>
          </a:bodyPr>
          <a:lstStyle/>
          <a:p>
            <a:pPr marL="12700">
              <a:lnSpc>
                <a:spcPct val="100000"/>
              </a:lnSpc>
              <a:spcBef>
                <a:spcPts val="100"/>
              </a:spcBef>
            </a:pPr>
            <a:r>
              <a:rPr spc="-5" dirty="0"/>
              <a:t>Вычисляем</a:t>
            </a:r>
            <a:r>
              <a:rPr spc="-30" dirty="0"/>
              <a:t> </a:t>
            </a:r>
            <a:r>
              <a:rPr spc="-5" dirty="0"/>
              <a:t>Джини</a:t>
            </a:r>
            <a:r>
              <a:rPr spc="-25" dirty="0"/>
              <a:t> </a:t>
            </a:r>
            <a:r>
              <a:rPr spc="-5" dirty="0"/>
              <a:t>для</a:t>
            </a:r>
            <a:r>
              <a:rPr spc="-25" dirty="0"/>
              <a:t> </a:t>
            </a:r>
            <a:r>
              <a:rPr spc="-5" dirty="0"/>
              <a:t>второго</a:t>
            </a:r>
            <a:r>
              <a:rPr spc="-25" dirty="0"/>
              <a:t> </a:t>
            </a:r>
            <a:r>
              <a:rPr spc="-5" dirty="0"/>
              <a:t>признака</a:t>
            </a:r>
          </a:p>
        </p:txBody>
      </p:sp>
      <p:sp>
        <p:nvSpPr>
          <p:cNvPr id="3" name="object 3"/>
          <p:cNvSpPr txBox="1"/>
          <p:nvPr/>
        </p:nvSpPr>
        <p:spPr>
          <a:xfrm>
            <a:off x="468561" y="1073806"/>
            <a:ext cx="3870960" cy="3027680"/>
          </a:xfrm>
          <a:prstGeom prst="rect">
            <a:avLst/>
          </a:prstGeom>
        </p:spPr>
        <p:txBody>
          <a:bodyPr vert="horz" wrap="square" lIns="0" tIns="12700" rIns="0" bIns="0" rtlCol="0">
            <a:spAutoFit/>
          </a:bodyPr>
          <a:lstStyle/>
          <a:p>
            <a:pPr marL="12700">
              <a:lnSpc>
                <a:spcPct val="100000"/>
              </a:lnSpc>
              <a:spcBef>
                <a:spcPts val="100"/>
              </a:spcBef>
            </a:pPr>
            <a:r>
              <a:rPr sz="2200" spc="-5" dirty="0">
                <a:latin typeface="Verdana"/>
                <a:cs typeface="Verdana"/>
              </a:rPr>
              <a:t>Pr(D=0)=2/7</a:t>
            </a:r>
            <a:r>
              <a:rPr sz="2200" spc="-80" dirty="0">
                <a:latin typeface="Verdana"/>
                <a:cs typeface="Verdana"/>
              </a:rPr>
              <a:t> </a:t>
            </a:r>
            <a:r>
              <a:rPr sz="2200" spc="-5" dirty="0">
                <a:latin typeface="Verdana"/>
                <a:cs typeface="Verdana"/>
              </a:rPr>
              <a:t>Pr(D=1)=5/7</a:t>
            </a:r>
            <a:endParaRPr sz="2200">
              <a:latin typeface="Verdana"/>
              <a:cs typeface="Verdana"/>
            </a:endParaRPr>
          </a:p>
          <a:p>
            <a:pPr>
              <a:lnSpc>
                <a:spcPct val="100000"/>
              </a:lnSpc>
              <a:spcBef>
                <a:spcPts val="30"/>
              </a:spcBef>
            </a:pPr>
            <a:endParaRPr sz="2200">
              <a:latin typeface="Verdana"/>
              <a:cs typeface="Verdana"/>
            </a:endParaRPr>
          </a:p>
          <a:p>
            <a:pPr marL="12700" marR="1271270" algn="just">
              <a:lnSpc>
                <a:spcPts val="2630"/>
              </a:lnSpc>
            </a:pPr>
            <a:r>
              <a:rPr sz="2200" spc="-5" dirty="0">
                <a:latin typeface="Verdana"/>
                <a:cs typeface="Verdana"/>
              </a:rPr>
              <a:t>Pr(Y=0|D=0)=2/2  Pr(Y=1|D=0)=0/2  Pr(Y=0|D=1)=2/5  Pr(Y=1|D=1)=3/5</a:t>
            </a:r>
            <a:endParaRPr sz="2200">
              <a:latin typeface="Verdana"/>
              <a:cs typeface="Verdana"/>
            </a:endParaRPr>
          </a:p>
          <a:p>
            <a:pPr>
              <a:lnSpc>
                <a:spcPct val="100000"/>
              </a:lnSpc>
              <a:spcBef>
                <a:spcPts val="55"/>
              </a:spcBef>
            </a:pPr>
            <a:endParaRPr sz="2100">
              <a:latin typeface="Verdana"/>
              <a:cs typeface="Verdana"/>
            </a:endParaRPr>
          </a:p>
          <a:p>
            <a:pPr marL="12700" marR="577850">
              <a:lnSpc>
                <a:spcPts val="2630"/>
              </a:lnSpc>
            </a:pPr>
            <a:r>
              <a:rPr sz="2200" spc="-5" dirty="0">
                <a:latin typeface="Verdana"/>
                <a:cs typeface="Verdana"/>
              </a:rPr>
              <a:t>Gini(D)=2/7*2/2*0/2+  5/7*2/4*3/4=0.17</a:t>
            </a:r>
            <a:endParaRPr sz="2200">
              <a:latin typeface="Verdana"/>
              <a:cs typeface="Verdana"/>
            </a:endParaRPr>
          </a:p>
        </p:txBody>
      </p:sp>
      <p:graphicFrame>
        <p:nvGraphicFramePr>
          <p:cNvPr id="4" name="object 4"/>
          <p:cNvGraphicFramePr>
            <a:graphicFrameLocks noGrp="1"/>
          </p:cNvGraphicFramePr>
          <p:nvPr/>
        </p:nvGraphicFramePr>
        <p:xfrm>
          <a:off x="3953073" y="1557287"/>
          <a:ext cx="5186679" cy="3106493"/>
        </p:xfrm>
        <a:graphic>
          <a:graphicData uri="http://schemas.openxmlformats.org/drawingml/2006/table">
            <a:tbl>
              <a:tblPr firstRow="1" bandRow="1">
                <a:tableStyleId>{2D5ABB26-0587-4C30-8999-92F81FD0307C}</a:tableStyleId>
              </a:tblPr>
              <a:tblGrid>
                <a:gridCol w="720090">
                  <a:extLst>
                    <a:ext uri="{9D8B030D-6E8A-4147-A177-3AD203B41FA5}">
                      <a16:colId xmlns:a16="http://schemas.microsoft.com/office/drawing/2014/main" val="20000"/>
                    </a:ext>
                  </a:extLst>
                </a:gridCol>
                <a:gridCol w="864235">
                  <a:extLst>
                    <a:ext uri="{9D8B030D-6E8A-4147-A177-3AD203B41FA5}">
                      <a16:colId xmlns:a16="http://schemas.microsoft.com/office/drawing/2014/main" val="20001"/>
                    </a:ext>
                  </a:extLst>
                </a:gridCol>
                <a:gridCol w="792480">
                  <a:extLst>
                    <a:ext uri="{9D8B030D-6E8A-4147-A177-3AD203B41FA5}">
                      <a16:colId xmlns:a16="http://schemas.microsoft.com/office/drawing/2014/main" val="20002"/>
                    </a:ext>
                  </a:extLst>
                </a:gridCol>
                <a:gridCol w="1008380">
                  <a:extLst>
                    <a:ext uri="{9D8B030D-6E8A-4147-A177-3AD203B41FA5}">
                      <a16:colId xmlns:a16="http://schemas.microsoft.com/office/drawing/2014/main" val="20003"/>
                    </a:ext>
                  </a:extLst>
                </a:gridCol>
                <a:gridCol w="936625">
                  <a:extLst>
                    <a:ext uri="{9D8B030D-6E8A-4147-A177-3AD203B41FA5}">
                      <a16:colId xmlns:a16="http://schemas.microsoft.com/office/drawing/2014/main" val="20004"/>
                    </a:ext>
                  </a:extLst>
                </a:gridCol>
                <a:gridCol w="864869">
                  <a:extLst>
                    <a:ext uri="{9D8B030D-6E8A-4147-A177-3AD203B41FA5}">
                      <a16:colId xmlns:a16="http://schemas.microsoft.com/office/drawing/2014/main" val="20005"/>
                    </a:ext>
                  </a:extLst>
                </a:gridCol>
              </a:tblGrid>
              <a:tr h="510549">
                <a:tc>
                  <a:txBody>
                    <a:bodyPr/>
                    <a:lstStyle/>
                    <a:p>
                      <a:pPr marL="85725" marR="107314">
                        <a:lnSpc>
                          <a:spcPts val="1650"/>
                        </a:lnSpc>
                        <a:spcBef>
                          <a:spcPts val="320"/>
                        </a:spcBef>
                      </a:pPr>
                      <a:r>
                        <a:rPr sz="1400" b="1" dirty="0">
                          <a:solidFill>
                            <a:srgbClr val="FFFFFF"/>
                          </a:solidFill>
                          <a:latin typeface="Arial"/>
                          <a:cs typeface="Arial"/>
                        </a:rPr>
                        <a:t>№ </a:t>
                      </a:r>
                      <a:r>
                        <a:rPr sz="1400" b="1" spc="5" dirty="0">
                          <a:solidFill>
                            <a:srgbClr val="FFFFFF"/>
                          </a:solidFill>
                          <a:latin typeface="Arial"/>
                          <a:cs typeface="Arial"/>
                        </a:rPr>
                        <a:t> </a:t>
                      </a:r>
                      <a:r>
                        <a:rPr sz="1400" b="1" spc="-5" dirty="0">
                          <a:solidFill>
                            <a:srgbClr val="FFFFFF"/>
                          </a:solidFill>
                          <a:latin typeface="Arial"/>
                          <a:cs typeface="Arial"/>
                        </a:rPr>
                        <a:t>матча</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34620">
                        <a:lnSpc>
                          <a:spcPts val="1650"/>
                        </a:lnSpc>
                        <a:spcBef>
                          <a:spcPts val="320"/>
                        </a:spcBef>
                      </a:pPr>
                      <a:r>
                        <a:rPr sz="1400" b="1" spc="-5" dirty="0">
                          <a:solidFill>
                            <a:srgbClr val="FFFFFF"/>
                          </a:solidFill>
                          <a:latin typeface="Arial"/>
                          <a:cs typeface="Arial"/>
                        </a:rPr>
                        <a:t>Выше?  </a:t>
                      </a:r>
                      <a:r>
                        <a:rPr sz="1400" b="1" dirty="0">
                          <a:solidFill>
                            <a:srgbClr val="FFFFFF"/>
                          </a:solidFill>
                          <a:latin typeface="Arial"/>
                          <a:cs typeface="Arial"/>
                        </a:rPr>
                        <a:t>(V)</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25095">
                        <a:lnSpc>
                          <a:spcPts val="1650"/>
                        </a:lnSpc>
                        <a:spcBef>
                          <a:spcPts val="320"/>
                        </a:spcBef>
                      </a:pPr>
                      <a:r>
                        <a:rPr sz="1400" b="1" spc="-5" dirty="0">
                          <a:solidFill>
                            <a:srgbClr val="FFFFFF"/>
                          </a:solidFill>
                          <a:latin typeface="Arial"/>
                          <a:cs typeface="Arial"/>
                        </a:rPr>
                        <a:t>Дома?  </a:t>
                      </a:r>
                      <a:r>
                        <a:rPr sz="1400" b="1" dirty="0">
                          <a:solidFill>
                            <a:srgbClr val="FFFFFF"/>
                          </a:solidFill>
                          <a:latin typeface="Arial"/>
                          <a:cs typeface="Arial"/>
                        </a:rPr>
                        <a:t>(D)</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00965">
                        <a:lnSpc>
                          <a:spcPts val="1650"/>
                        </a:lnSpc>
                        <a:spcBef>
                          <a:spcPts val="320"/>
                        </a:spcBef>
                      </a:pPr>
                      <a:r>
                        <a:rPr sz="1400" b="1" spc="-5" dirty="0">
                          <a:solidFill>
                            <a:srgbClr val="FFFFFF"/>
                          </a:solidFill>
                          <a:latin typeface="Arial"/>
                          <a:cs typeface="Arial"/>
                        </a:rPr>
                        <a:t>Лидеры?  </a:t>
                      </a:r>
                      <a:r>
                        <a:rPr sz="1400" b="1" dirty="0">
                          <a:solidFill>
                            <a:srgbClr val="FFFFFF"/>
                          </a:solidFill>
                          <a:latin typeface="Arial"/>
                          <a:cs typeface="Arial"/>
                        </a:rPr>
                        <a:t>(L)</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51130">
                        <a:lnSpc>
                          <a:spcPts val="1650"/>
                        </a:lnSpc>
                        <a:spcBef>
                          <a:spcPts val="320"/>
                        </a:spcBef>
                      </a:pPr>
                      <a:r>
                        <a:rPr sz="1400" b="1" spc="-5" dirty="0">
                          <a:solidFill>
                            <a:srgbClr val="FFFFFF"/>
                          </a:solidFill>
                          <a:latin typeface="Arial"/>
                          <a:cs typeface="Arial"/>
                        </a:rPr>
                        <a:t>Дождь?  </a:t>
                      </a:r>
                      <a:r>
                        <a:rPr sz="1400" b="1" dirty="0">
                          <a:solidFill>
                            <a:srgbClr val="FFFFFF"/>
                          </a:solidFill>
                          <a:latin typeface="Arial"/>
                          <a:cs typeface="Arial"/>
                        </a:rPr>
                        <a:t>(R)</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14935">
                        <a:lnSpc>
                          <a:spcPts val="1650"/>
                        </a:lnSpc>
                        <a:spcBef>
                          <a:spcPts val="320"/>
                        </a:spcBef>
                      </a:pPr>
                      <a:r>
                        <a:rPr sz="1400" b="1" spc="-5" dirty="0">
                          <a:solidFill>
                            <a:srgbClr val="FFFFFF"/>
                          </a:solidFill>
                          <a:latin typeface="Arial"/>
                          <a:cs typeface="Arial"/>
                        </a:rPr>
                        <a:t>Победа  </a:t>
                      </a:r>
                      <a:r>
                        <a:rPr sz="1400" b="1" dirty="0">
                          <a:solidFill>
                            <a:srgbClr val="FFFFFF"/>
                          </a:solidFill>
                          <a:latin typeface="Arial"/>
                          <a:cs typeface="Arial"/>
                        </a:rPr>
                        <a:t>(Y)</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370849">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r h="370849">
                <a:tc>
                  <a:txBody>
                    <a:bodyPr/>
                    <a:lstStyle/>
                    <a:p>
                      <a:pPr marL="85725">
                        <a:lnSpc>
                          <a:spcPct val="100000"/>
                        </a:lnSpc>
                        <a:spcBef>
                          <a:spcPts val="244"/>
                        </a:spcBef>
                      </a:pPr>
                      <a:r>
                        <a:rPr sz="1400" dirty="0">
                          <a:latin typeface="Arial MT"/>
                          <a:cs typeface="Arial MT"/>
                        </a:rPr>
                        <a:t>2</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2"/>
                  </a:ext>
                </a:extLst>
              </a:tr>
              <a:tr h="370849">
                <a:tc>
                  <a:txBody>
                    <a:bodyPr/>
                    <a:lstStyle/>
                    <a:p>
                      <a:pPr marL="85725">
                        <a:lnSpc>
                          <a:spcPct val="100000"/>
                        </a:lnSpc>
                        <a:spcBef>
                          <a:spcPts val="244"/>
                        </a:spcBef>
                      </a:pPr>
                      <a:r>
                        <a:rPr sz="1400" dirty="0">
                          <a:latin typeface="Arial MT"/>
                          <a:cs typeface="Arial MT"/>
                        </a:rPr>
                        <a:t>3</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3"/>
                  </a:ext>
                </a:extLst>
              </a:tr>
              <a:tr h="370850">
                <a:tc>
                  <a:txBody>
                    <a:bodyPr/>
                    <a:lstStyle/>
                    <a:p>
                      <a:pPr marL="85725">
                        <a:lnSpc>
                          <a:spcPct val="100000"/>
                        </a:lnSpc>
                        <a:spcBef>
                          <a:spcPts val="244"/>
                        </a:spcBef>
                      </a:pPr>
                      <a:r>
                        <a:rPr sz="1400" dirty="0">
                          <a:latin typeface="Arial MT"/>
                          <a:cs typeface="Arial MT"/>
                        </a:rPr>
                        <a:t>4</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4"/>
                  </a:ext>
                </a:extLst>
              </a:tr>
              <a:tr h="370849">
                <a:tc>
                  <a:txBody>
                    <a:bodyPr/>
                    <a:lstStyle/>
                    <a:p>
                      <a:pPr marL="85725">
                        <a:lnSpc>
                          <a:spcPct val="100000"/>
                        </a:lnSpc>
                        <a:spcBef>
                          <a:spcPts val="244"/>
                        </a:spcBef>
                      </a:pPr>
                      <a:r>
                        <a:rPr sz="1400" dirty="0">
                          <a:latin typeface="Arial MT"/>
                          <a:cs typeface="Arial MT"/>
                        </a:rPr>
                        <a:t>5</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5"/>
                  </a:ext>
                </a:extLst>
              </a:tr>
              <a:tr h="370849">
                <a:tc>
                  <a:txBody>
                    <a:bodyPr/>
                    <a:lstStyle/>
                    <a:p>
                      <a:pPr marL="85725">
                        <a:lnSpc>
                          <a:spcPct val="100000"/>
                        </a:lnSpc>
                        <a:spcBef>
                          <a:spcPts val="244"/>
                        </a:spcBef>
                      </a:pPr>
                      <a:r>
                        <a:rPr sz="1400" dirty="0">
                          <a:latin typeface="Arial MT"/>
                          <a:cs typeface="Arial MT"/>
                        </a:rPr>
                        <a:t>6</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6"/>
                  </a:ext>
                </a:extLst>
              </a:tr>
              <a:tr h="370849">
                <a:tc>
                  <a:txBody>
                    <a:bodyPr/>
                    <a:lstStyle/>
                    <a:p>
                      <a:pPr marL="85725">
                        <a:lnSpc>
                          <a:spcPct val="100000"/>
                        </a:lnSpc>
                        <a:spcBef>
                          <a:spcPts val="240"/>
                        </a:spcBef>
                      </a:pPr>
                      <a:r>
                        <a:rPr sz="1400" dirty="0">
                          <a:latin typeface="Arial MT"/>
                          <a:cs typeface="Arial MT"/>
                        </a:rPr>
                        <a:t>7</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1</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0</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1</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1</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0</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484037"/>
            <a:ext cx="6406515" cy="406400"/>
          </a:xfrm>
          <a:prstGeom prst="rect">
            <a:avLst/>
          </a:prstGeom>
        </p:spPr>
        <p:txBody>
          <a:bodyPr vert="horz" wrap="square" lIns="0" tIns="12700" rIns="0" bIns="0" rtlCol="0">
            <a:spAutoFit/>
          </a:bodyPr>
          <a:lstStyle/>
          <a:p>
            <a:pPr marL="12700">
              <a:lnSpc>
                <a:spcPct val="100000"/>
              </a:lnSpc>
              <a:spcBef>
                <a:spcPts val="100"/>
              </a:spcBef>
            </a:pPr>
            <a:r>
              <a:rPr spc="-5" dirty="0"/>
              <a:t>Аналогично</a:t>
            </a:r>
            <a:r>
              <a:rPr spc="-35" dirty="0"/>
              <a:t> </a:t>
            </a:r>
            <a:r>
              <a:rPr spc="-5" dirty="0"/>
              <a:t>для</a:t>
            </a:r>
            <a:r>
              <a:rPr spc="-30" dirty="0"/>
              <a:t> </a:t>
            </a:r>
            <a:r>
              <a:rPr spc="-5" dirty="0"/>
              <a:t>других</a:t>
            </a:r>
            <a:r>
              <a:rPr spc="-30" dirty="0"/>
              <a:t> </a:t>
            </a:r>
            <a:r>
              <a:rPr spc="-5" dirty="0"/>
              <a:t>признаков</a:t>
            </a:r>
          </a:p>
        </p:txBody>
      </p:sp>
      <p:sp>
        <p:nvSpPr>
          <p:cNvPr id="3" name="object 3"/>
          <p:cNvSpPr txBox="1"/>
          <p:nvPr/>
        </p:nvSpPr>
        <p:spPr>
          <a:xfrm>
            <a:off x="468561" y="1073806"/>
            <a:ext cx="1882139" cy="694055"/>
          </a:xfrm>
          <a:prstGeom prst="rect">
            <a:avLst/>
          </a:prstGeom>
        </p:spPr>
        <p:txBody>
          <a:bodyPr vert="horz" wrap="square" lIns="0" tIns="24765" rIns="0" bIns="0" rtlCol="0">
            <a:spAutoFit/>
          </a:bodyPr>
          <a:lstStyle/>
          <a:p>
            <a:pPr marL="12700" marR="5080">
              <a:lnSpc>
                <a:spcPts val="2630"/>
              </a:lnSpc>
              <a:spcBef>
                <a:spcPts val="195"/>
              </a:spcBef>
            </a:pPr>
            <a:r>
              <a:rPr sz="2200" spc="-5" dirty="0">
                <a:latin typeface="Verdana"/>
                <a:cs typeface="Verdana"/>
              </a:rPr>
              <a:t>Gini(L)=0.24 </a:t>
            </a:r>
            <a:r>
              <a:rPr sz="2200" spc="-760" dirty="0">
                <a:latin typeface="Verdana"/>
                <a:cs typeface="Verdana"/>
              </a:rPr>
              <a:t> </a:t>
            </a:r>
            <a:r>
              <a:rPr sz="2200" spc="-5" dirty="0">
                <a:latin typeface="Verdana"/>
                <a:cs typeface="Verdana"/>
              </a:rPr>
              <a:t>Gini(R)=0.24</a:t>
            </a:r>
            <a:endParaRPr sz="2200">
              <a:latin typeface="Verdana"/>
              <a:cs typeface="Verdana"/>
            </a:endParaRPr>
          </a:p>
        </p:txBody>
      </p:sp>
      <p:graphicFrame>
        <p:nvGraphicFramePr>
          <p:cNvPr id="4" name="object 4"/>
          <p:cNvGraphicFramePr>
            <a:graphicFrameLocks noGrp="1"/>
          </p:cNvGraphicFramePr>
          <p:nvPr/>
        </p:nvGraphicFramePr>
        <p:xfrm>
          <a:off x="3953073" y="1557287"/>
          <a:ext cx="5186679" cy="3106493"/>
        </p:xfrm>
        <a:graphic>
          <a:graphicData uri="http://schemas.openxmlformats.org/drawingml/2006/table">
            <a:tbl>
              <a:tblPr firstRow="1" bandRow="1">
                <a:tableStyleId>{2D5ABB26-0587-4C30-8999-92F81FD0307C}</a:tableStyleId>
              </a:tblPr>
              <a:tblGrid>
                <a:gridCol w="720090">
                  <a:extLst>
                    <a:ext uri="{9D8B030D-6E8A-4147-A177-3AD203B41FA5}">
                      <a16:colId xmlns:a16="http://schemas.microsoft.com/office/drawing/2014/main" val="20000"/>
                    </a:ext>
                  </a:extLst>
                </a:gridCol>
                <a:gridCol w="864235">
                  <a:extLst>
                    <a:ext uri="{9D8B030D-6E8A-4147-A177-3AD203B41FA5}">
                      <a16:colId xmlns:a16="http://schemas.microsoft.com/office/drawing/2014/main" val="20001"/>
                    </a:ext>
                  </a:extLst>
                </a:gridCol>
                <a:gridCol w="792480">
                  <a:extLst>
                    <a:ext uri="{9D8B030D-6E8A-4147-A177-3AD203B41FA5}">
                      <a16:colId xmlns:a16="http://schemas.microsoft.com/office/drawing/2014/main" val="20002"/>
                    </a:ext>
                  </a:extLst>
                </a:gridCol>
                <a:gridCol w="1008380">
                  <a:extLst>
                    <a:ext uri="{9D8B030D-6E8A-4147-A177-3AD203B41FA5}">
                      <a16:colId xmlns:a16="http://schemas.microsoft.com/office/drawing/2014/main" val="20003"/>
                    </a:ext>
                  </a:extLst>
                </a:gridCol>
                <a:gridCol w="936625">
                  <a:extLst>
                    <a:ext uri="{9D8B030D-6E8A-4147-A177-3AD203B41FA5}">
                      <a16:colId xmlns:a16="http://schemas.microsoft.com/office/drawing/2014/main" val="20004"/>
                    </a:ext>
                  </a:extLst>
                </a:gridCol>
                <a:gridCol w="864869">
                  <a:extLst>
                    <a:ext uri="{9D8B030D-6E8A-4147-A177-3AD203B41FA5}">
                      <a16:colId xmlns:a16="http://schemas.microsoft.com/office/drawing/2014/main" val="20005"/>
                    </a:ext>
                  </a:extLst>
                </a:gridCol>
              </a:tblGrid>
              <a:tr h="510549">
                <a:tc>
                  <a:txBody>
                    <a:bodyPr/>
                    <a:lstStyle/>
                    <a:p>
                      <a:pPr marL="85725" marR="107314">
                        <a:lnSpc>
                          <a:spcPts val="1650"/>
                        </a:lnSpc>
                        <a:spcBef>
                          <a:spcPts val="320"/>
                        </a:spcBef>
                      </a:pPr>
                      <a:r>
                        <a:rPr sz="1400" b="1" dirty="0">
                          <a:solidFill>
                            <a:srgbClr val="FFFFFF"/>
                          </a:solidFill>
                          <a:latin typeface="Arial"/>
                          <a:cs typeface="Arial"/>
                        </a:rPr>
                        <a:t>№ </a:t>
                      </a:r>
                      <a:r>
                        <a:rPr sz="1400" b="1" spc="5" dirty="0">
                          <a:solidFill>
                            <a:srgbClr val="FFFFFF"/>
                          </a:solidFill>
                          <a:latin typeface="Arial"/>
                          <a:cs typeface="Arial"/>
                        </a:rPr>
                        <a:t> </a:t>
                      </a:r>
                      <a:r>
                        <a:rPr sz="1400" b="1" spc="-5" dirty="0">
                          <a:solidFill>
                            <a:srgbClr val="FFFFFF"/>
                          </a:solidFill>
                          <a:latin typeface="Arial"/>
                          <a:cs typeface="Arial"/>
                        </a:rPr>
                        <a:t>матча</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34620">
                        <a:lnSpc>
                          <a:spcPts val="1650"/>
                        </a:lnSpc>
                        <a:spcBef>
                          <a:spcPts val="320"/>
                        </a:spcBef>
                      </a:pPr>
                      <a:r>
                        <a:rPr sz="1400" b="1" spc="-5" dirty="0">
                          <a:solidFill>
                            <a:srgbClr val="FFFFFF"/>
                          </a:solidFill>
                          <a:latin typeface="Arial"/>
                          <a:cs typeface="Arial"/>
                        </a:rPr>
                        <a:t>Выше?  </a:t>
                      </a:r>
                      <a:r>
                        <a:rPr sz="1400" b="1" dirty="0">
                          <a:solidFill>
                            <a:srgbClr val="FFFFFF"/>
                          </a:solidFill>
                          <a:latin typeface="Arial"/>
                          <a:cs typeface="Arial"/>
                        </a:rPr>
                        <a:t>(V)</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25095">
                        <a:lnSpc>
                          <a:spcPts val="1650"/>
                        </a:lnSpc>
                        <a:spcBef>
                          <a:spcPts val="320"/>
                        </a:spcBef>
                      </a:pPr>
                      <a:r>
                        <a:rPr sz="1400" b="1" spc="-5" dirty="0">
                          <a:solidFill>
                            <a:srgbClr val="FFFFFF"/>
                          </a:solidFill>
                          <a:latin typeface="Arial"/>
                          <a:cs typeface="Arial"/>
                        </a:rPr>
                        <a:t>Дома?  </a:t>
                      </a:r>
                      <a:r>
                        <a:rPr sz="1400" b="1" dirty="0">
                          <a:solidFill>
                            <a:srgbClr val="FFFFFF"/>
                          </a:solidFill>
                          <a:latin typeface="Arial"/>
                          <a:cs typeface="Arial"/>
                        </a:rPr>
                        <a:t>(D)</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00965">
                        <a:lnSpc>
                          <a:spcPts val="1650"/>
                        </a:lnSpc>
                        <a:spcBef>
                          <a:spcPts val="320"/>
                        </a:spcBef>
                      </a:pPr>
                      <a:r>
                        <a:rPr sz="1400" b="1" spc="-5" dirty="0">
                          <a:solidFill>
                            <a:srgbClr val="FFFFFF"/>
                          </a:solidFill>
                          <a:latin typeface="Arial"/>
                          <a:cs typeface="Arial"/>
                        </a:rPr>
                        <a:t>Лидеры?  </a:t>
                      </a:r>
                      <a:r>
                        <a:rPr sz="1400" b="1" dirty="0">
                          <a:solidFill>
                            <a:srgbClr val="FFFFFF"/>
                          </a:solidFill>
                          <a:latin typeface="Arial"/>
                          <a:cs typeface="Arial"/>
                        </a:rPr>
                        <a:t>(L)</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51130">
                        <a:lnSpc>
                          <a:spcPts val="1650"/>
                        </a:lnSpc>
                        <a:spcBef>
                          <a:spcPts val="320"/>
                        </a:spcBef>
                      </a:pPr>
                      <a:r>
                        <a:rPr sz="1400" b="1" spc="-5" dirty="0">
                          <a:solidFill>
                            <a:srgbClr val="FFFFFF"/>
                          </a:solidFill>
                          <a:latin typeface="Arial"/>
                          <a:cs typeface="Arial"/>
                        </a:rPr>
                        <a:t>Дождь?  </a:t>
                      </a:r>
                      <a:r>
                        <a:rPr sz="1400" b="1" dirty="0">
                          <a:solidFill>
                            <a:srgbClr val="FFFFFF"/>
                          </a:solidFill>
                          <a:latin typeface="Arial"/>
                          <a:cs typeface="Arial"/>
                        </a:rPr>
                        <a:t>(R)</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14935">
                        <a:lnSpc>
                          <a:spcPts val="1650"/>
                        </a:lnSpc>
                        <a:spcBef>
                          <a:spcPts val="320"/>
                        </a:spcBef>
                      </a:pPr>
                      <a:r>
                        <a:rPr sz="1400" b="1" spc="-5" dirty="0">
                          <a:solidFill>
                            <a:srgbClr val="FFFFFF"/>
                          </a:solidFill>
                          <a:latin typeface="Arial"/>
                          <a:cs typeface="Arial"/>
                        </a:rPr>
                        <a:t>Победа  </a:t>
                      </a:r>
                      <a:r>
                        <a:rPr sz="1400" b="1" dirty="0">
                          <a:solidFill>
                            <a:srgbClr val="FFFFFF"/>
                          </a:solidFill>
                          <a:latin typeface="Arial"/>
                          <a:cs typeface="Arial"/>
                        </a:rPr>
                        <a:t>(Y)</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370849">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r h="370849">
                <a:tc>
                  <a:txBody>
                    <a:bodyPr/>
                    <a:lstStyle/>
                    <a:p>
                      <a:pPr marL="85725">
                        <a:lnSpc>
                          <a:spcPct val="100000"/>
                        </a:lnSpc>
                        <a:spcBef>
                          <a:spcPts val="244"/>
                        </a:spcBef>
                      </a:pPr>
                      <a:r>
                        <a:rPr sz="1400" dirty="0">
                          <a:latin typeface="Arial MT"/>
                          <a:cs typeface="Arial MT"/>
                        </a:rPr>
                        <a:t>2</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2"/>
                  </a:ext>
                </a:extLst>
              </a:tr>
              <a:tr h="370849">
                <a:tc>
                  <a:txBody>
                    <a:bodyPr/>
                    <a:lstStyle/>
                    <a:p>
                      <a:pPr marL="85725">
                        <a:lnSpc>
                          <a:spcPct val="100000"/>
                        </a:lnSpc>
                        <a:spcBef>
                          <a:spcPts val="244"/>
                        </a:spcBef>
                      </a:pPr>
                      <a:r>
                        <a:rPr sz="1400" dirty="0">
                          <a:latin typeface="Arial MT"/>
                          <a:cs typeface="Arial MT"/>
                        </a:rPr>
                        <a:t>3</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3"/>
                  </a:ext>
                </a:extLst>
              </a:tr>
              <a:tr h="370850">
                <a:tc>
                  <a:txBody>
                    <a:bodyPr/>
                    <a:lstStyle/>
                    <a:p>
                      <a:pPr marL="85725">
                        <a:lnSpc>
                          <a:spcPct val="100000"/>
                        </a:lnSpc>
                        <a:spcBef>
                          <a:spcPts val="244"/>
                        </a:spcBef>
                      </a:pPr>
                      <a:r>
                        <a:rPr sz="1400" dirty="0">
                          <a:latin typeface="Arial MT"/>
                          <a:cs typeface="Arial MT"/>
                        </a:rPr>
                        <a:t>4</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4"/>
                  </a:ext>
                </a:extLst>
              </a:tr>
              <a:tr h="370849">
                <a:tc>
                  <a:txBody>
                    <a:bodyPr/>
                    <a:lstStyle/>
                    <a:p>
                      <a:pPr marL="85725">
                        <a:lnSpc>
                          <a:spcPct val="100000"/>
                        </a:lnSpc>
                        <a:spcBef>
                          <a:spcPts val="244"/>
                        </a:spcBef>
                      </a:pPr>
                      <a:r>
                        <a:rPr sz="1400" dirty="0">
                          <a:latin typeface="Arial MT"/>
                          <a:cs typeface="Arial MT"/>
                        </a:rPr>
                        <a:t>5</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5"/>
                  </a:ext>
                </a:extLst>
              </a:tr>
              <a:tr h="370849">
                <a:tc>
                  <a:txBody>
                    <a:bodyPr/>
                    <a:lstStyle/>
                    <a:p>
                      <a:pPr marL="85725">
                        <a:lnSpc>
                          <a:spcPct val="100000"/>
                        </a:lnSpc>
                        <a:spcBef>
                          <a:spcPts val="244"/>
                        </a:spcBef>
                      </a:pPr>
                      <a:r>
                        <a:rPr sz="1400" dirty="0">
                          <a:latin typeface="Arial MT"/>
                          <a:cs typeface="Arial MT"/>
                        </a:rPr>
                        <a:t>6</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6"/>
                  </a:ext>
                </a:extLst>
              </a:tr>
              <a:tr h="370849">
                <a:tc>
                  <a:txBody>
                    <a:bodyPr/>
                    <a:lstStyle/>
                    <a:p>
                      <a:pPr marL="85725">
                        <a:lnSpc>
                          <a:spcPct val="100000"/>
                        </a:lnSpc>
                        <a:spcBef>
                          <a:spcPts val="240"/>
                        </a:spcBef>
                      </a:pPr>
                      <a:r>
                        <a:rPr sz="1400" dirty="0">
                          <a:latin typeface="Arial MT"/>
                          <a:cs typeface="Arial MT"/>
                        </a:rPr>
                        <a:t>7</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1</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0</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1</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1</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0</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484037"/>
            <a:ext cx="7698105" cy="406400"/>
          </a:xfrm>
          <a:prstGeom prst="rect">
            <a:avLst/>
          </a:prstGeom>
        </p:spPr>
        <p:txBody>
          <a:bodyPr vert="horz" wrap="square" lIns="0" tIns="12700" rIns="0" bIns="0" rtlCol="0">
            <a:spAutoFit/>
          </a:bodyPr>
          <a:lstStyle/>
          <a:p>
            <a:pPr marL="12700">
              <a:lnSpc>
                <a:spcPct val="100000"/>
              </a:lnSpc>
              <a:spcBef>
                <a:spcPts val="100"/>
              </a:spcBef>
            </a:pPr>
            <a:r>
              <a:rPr spc="-5" dirty="0"/>
              <a:t>Находим</a:t>
            </a:r>
            <a:r>
              <a:rPr spc="-30" dirty="0"/>
              <a:t> </a:t>
            </a:r>
            <a:r>
              <a:rPr spc="-5" dirty="0"/>
              <a:t>признак</a:t>
            </a:r>
            <a:r>
              <a:rPr spc="-25" dirty="0"/>
              <a:t> </a:t>
            </a:r>
            <a:r>
              <a:rPr dirty="0"/>
              <a:t>с</a:t>
            </a:r>
            <a:r>
              <a:rPr spc="-30" dirty="0"/>
              <a:t> </a:t>
            </a:r>
            <a:r>
              <a:rPr spc="-5" dirty="0"/>
              <a:t>минимальным</a:t>
            </a:r>
            <a:r>
              <a:rPr spc="-25" dirty="0"/>
              <a:t> </a:t>
            </a:r>
            <a:r>
              <a:rPr spc="-5" dirty="0"/>
              <a:t>Джини</a:t>
            </a:r>
          </a:p>
        </p:txBody>
      </p:sp>
      <p:sp>
        <p:nvSpPr>
          <p:cNvPr id="3" name="object 3"/>
          <p:cNvSpPr txBox="1"/>
          <p:nvPr/>
        </p:nvSpPr>
        <p:spPr>
          <a:xfrm>
            <a:off x="468561" y="1073806"/>
            <a:ext cx="3152140" cy="3361054"/>
          </a:xfrm>
          <a:prstGeom prst="rect">
            <a:avLst/>
          </a:prstGeom>
        </p:spPr>
        <p:txBody>
          <a:bodyPr vert="horz" wrap="square" lIns="0" tIns="24765" rIns="0" bIns="0" rtlCol="0">
            <a:spAutoFit/>
          </a:bodyPr>
          <a:lstStyle/>
          <a:p>
            <a:pPr marL="12700" marR="793115">
              <a:lnSpc>
                <a:spcPts val="2630"/>
              </a:lnSpc>
              <a:spcBef>
                <a:spcPts val="195"/>
              </a:spcBef>
            </a:pPr>
            <a:r>
              <a:rPr sz="2200" spc="-5" dirty="0">
                <a:latin typeface="Verdana"/>
                <a:cs typeface="Verdana"/>
              </a:rPr>
              <a:t>Gini(V)=0.2</a:t>
            </a:r>
            <a:r>
              <a:rPr lang="en-US" sz="2200" spc="-5" dirty="0">
                <a:latin typeface="Verdana"/>
                <a:cs typeface="Verdana"/>
              </a:rPr>
              <a:t>0</a:t>
            </a:r>
            <a:r>
              <a:rPr sz="2200" spc="-5" dirty="0">
                <a:latin typeface="Verdana"/>
                <a:cs typeface="Verdana"/>
              </a:rPr>
              <a:t> </a:t>
            </a:r>
            <a:r>
              <a:rPr sz="2200" dirty="0">
                <a:latin typeface="Verdana"/>
                <a:cs typeface="Verdana"/>
              </a:rPr>
              <a:t> </a:t>
            </a:r>
            <a:r>
              <a:rPr sz="2200" spc="-5" dirty="0">
                <a:latin typeface="Verdana"/>
                <a:cs typeface="Verdana"/>
              </a:rPr>
              <a:t>Gini(D)=0.17</a:t>
            </a:r>
            <a:r>
              <a:rPr sz="2200" spc="-95" dirty="0">
                <a:latin typeface="Verdana"/>
                <a:cs typeface="Verdana"/>
              </a:rPr>
              <a:t> </a:t>
            </a:r>
            <a:r>
              <a:rPr sz="2200" spc="-5" dirty="0">
                <a:latin typeface="Verdana"/>
                <a:cs typeface="Verdana"/>
              </a:rPr>
              <a:t>(!) </a:t>
            </a:r>
            <a:r>
              <a:rPr sz="2200" spc="-760" dirty="0">
                <a:latin typeface="Verdana"/>
                <a:cs typeface="Verdana"/>
              </a:rPr>
              <a:t> </a:t>
            </a:r>
            <a:r>
              <a:rPr sz="2200" spc="-5" dirty="0">
                <a:latin typeface="Verdana"/>
                <a:cs typeface="Verdana"/>
              </a:rPr>
              <a:t>Gini(L)=0.24 </a:t>
            </a:r>
            <a:r>
              <a:rPr sz="2200" dirty="0">
                <a:latin typeface="Verdana"/>
                <a:cs typeface="Verdana"/>
              </a:rPr>
              <a:t> </a:t>
            </a:r>
            <a:r>
              <a:rPr sz="2200" spc="-5" dirty="0">
                <a:latin typeface="Verdana"/>
                <a:cs typeface="Verdana"/>
              </a:rPr>
              <a:t>Gini(R)=0.24</a:t>
            </a:r>
            <a:endParaRPr sz="2200" dirty="0">
              <a:latin typeface="Verdana"/>
              <a:cs typeface="Verdana"/>
            </a:endParaRPr>
          </a:p>
          <a:p>
            <a:pPr>
              <a:lnSpc>
                <a:spcPct val="100000"/>
              </a:lnSpc>
              <a:spcBef>
                <a:spcPts val="50"/>
              </a:spcBef>
            </a:pPr>
            <a:endParaRPr sz="2100" dirty="0">
              <a:latin typeface="Verdana"/>
              <a:cs typeface="Verdana"/>
            </a:endParaRPr>
          </a:p>
          <a:p>
            <a:pPr marL="12700" marR="182880">
              <a:lnSpc>
                <a:spcPts val="2630"/>
              </a:lnSpc>
            </a:pPr>
            <a:r>
              <a:rPr sz="2200" spc="-5" dirty="0">
                <a:latin typeface="Verdana"/>
                <a:cs typeface="Verdana"/>
              </a:rPr>
              <a:t>Этот</a:t>
            </a:r>
            <a:r>
              <a:rPr sz="2200" spc="-35" dirty="0">
                <a:latin typeface="Verdana"/>
                <a:cs typeface="Verdana"/>
              </a:rPr>
              <a:t> </a:t>
            </a:r>
            <a:r>
              <a:rPr sz="2200" spc="-5" dirty="0">
                <a:latin typeface="Verdana"/>
                <a:cs typeface="Verdana"/>
              </a:rPr>
              <a:t>признак</a:t>
            </a:r>
            <a:r>
              <a:rPr sz="2200" spc="-30" dirty="0">
                <a:latin typeface="Verdana"/>
                <a:cs typeface="Verdana"/>
              </a:rPr>
              <a:t> </a:t>
            </a:r>
            <a:r>
              <a:rPr sz="2200" spc="-5" dirty="0">
                <a:latin typeface="Verdana"/>
                <a:cs typeface="Verdana"/>
              </a:rPr>
              <a:t>идет</a:t>
            </a:r>
            <a:r>
              <a:rPr sz="2200" spc="-35" dirty="0">
                <a:latin typeface="Verdana"/>
                <a:cs typeface="Verdana"/>
              </a:rPr>
              <a:t> </a:t>
            </a:r>
            <a:r>
              <a:rPr sz="2200" dirty="0">
                <a:latin typeface="Verdana"/>
                <a:cs typeface="Verdana"/>
              </a:rPr>
              <a:t>в </a:t>
            </a:r>
            <a:r>
              <a:rPr sz="2200" spc="-760" dirty="0">
                <a:latin typeface="Verdana"/>
                <a:cs typeface="Verdana"/>
              </a:rPr>
              <a:t> </a:t>
            </a:r>
            <a:r>
              <a:rPr sz="2200" spc="-5" dirty="0">
                <a:latin typeface="Verdana"/>
                <a:cs typeface="Verdana"/>
              </a:rPr>
              <a:t>вершину</a:t>
            </a:r>
            <a:r>
              <a:rPr sz="2200" spc="-25" dirty="0">
                <a:latin typeface="Verdana"/>
                <a:cs typeface="Verdana"/>
              </a:rPr>
              <a:t> </a:t>
            </a:r>
            <a:r>
              <a:rPr sz="2200" spc="-5" dirty="0">
                <a:latin typeface="Verdana"/>
                <a:cs typeface="Verdana"/>
              </a:rPr>
              <a:t>дерева.</a:t>
            </a:r>
            <a:endParaRPr sz="2200" dirty="0">
              <a:latin typeface="Verdana"/>
              <a:cs typeface="Verdana"/>
            </a:endParaRPr>
          </a:p>
          <a:p>
            <a:pPr marL="12700">
              <a:lnSpc>
                <a:spcPts val="2525"/>
              </a:lnSpc>
            </a:pPr>
            <a:r>
              <a:rPr sz="2200" spc="-5" dirty="0">
                <a:latin typeface="Verdana"/>
                <a:cs typeface="Verdana"/>
              </a:rPr>
              <a:t>Тренировочная</a:t>
            </a:r>
            <a:endParaRPr sz="2200" dirty="0">
              <a:latin typeface="Verdana"/>
              <a:cs typeface="Verdana"/>
            </a:endParaRPr>
          </a:p>
          <a:p>
            <a:pPr marL="12700" marR="5080">
              <a:lnSpc>
                <a:spcPts val="2630"/>
              </a:lnSpc>
              <a:spcBef>
                <a:spcPts val="90"/>
              </a:spcBef>
            </a:pPr>
            <a:r>
              <a:rPr sz="2200" spc="-5" dirty="0">
                <a:latin typeface="Verdana"/>
                <a:cs typeface="Verdana"/>
              </a:rPr>
              <a:t>выборка</a:t>
            </a:r>
            <a:r>
              <a:rPr sz="2200" spc="-95" dirty="0">
                <a:latin typeface="Verdana"/>
                <a:cs typeface="Verdana"/>
              </a:rPr>
              <a:t> </a:t>
            </a:r>
            <a:r>
              <a:rPr sz="2200" spc="-5" dirty="0">
                <a:latin typeface="Verdana"/>
                <a:cs typeface="Verdana"/>
              </a:rPr>
              <a:t>разбивается </a:t>
            </a:r>
            <a:r>
              <a:rPr sz="2200" spc="-755" dirty="0">
                <a:latin typeface="Verdana"/>
                <a:cs typeface="Verdana"/>
              </a:rPr>
              <a:t> </a:t>
            </a:r>
            <a:r>
              <a:rPr sz="2200" spc="-5" dirty="0">
                <a:latin typeface="Verdana"/>
                <a:cs typeface="Verdana"/>
              </a:rPr>
              <a:t>на</a:t>
            </a:r>
            <a:r>
              <a:rPr sz="2200" spc="-15" dirty="0">
                <a:latin typeface="Verdana"/>
                <a:cs typeface="Verdana"/>
              </a:rPr>
              <a:t> </a:t>
            </a:r>
            <a:r>
              <a:rPr sz="2200" dirty="0">
                <a:latin typeface="Verdana"/>
                <a:cs typeface="Verdana"/>
              </a:rPr>
              <a:t>2</a:t>
            </a:r>
            <a:r>
              <a:rPr sz="2200" spc="-10" dirty="0">
                <a:latin typeface="Verdana"/>
                <a:cs typeface="Verdana"/>
              </a:rPr>
              <a:t> </a:t>
            </a:r>
            <a:r>
              <a:rPr sz="2200" spc="-5" dirty="0">
                <a:latin typeface="Verdana"/>
                <a:cs typeface="Verdana"/>
              </a:rPr>
              <a:t>части</a:t>
            </a:r>
            <a:endParaRPr sz="2200" dirty="0">
              <a:latin typeface="Verdana"/>
              <a:cs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484037"/>
            <a:ext cx="7698105" cy="406400"/>
          </a:xfrm>
          <a:prstGeom prst="rect">
            <a:avLst/>
          </a:prstGeom>
        </p:spPr>
        <p:txBody>
          <a:bodyPr vert="horz" wrap="square" lIns="0" tIns="12700" rIns="0" bIns="0" rtlCol="0">
            <a:spAutoFit/>
          </a:bodyPr>
          <a:lstStyle/>
          <a:p>
            <a:pPr marL="12700">
              <a:lnSpc>
                <a:spcPct val="100000"/>
              </a:lnSpc>
              <a:spcBef>
                <a:spcPts val="100"/>
              </a:spcBef>
            </a:pPr>
            <a:r>
              <a:rPr spc="-5" dirty="0"/>
              <a:t>Находим</a:t>
            </a:r>
            <a:r>
              <a:rPr spc="-30" dirty="0"/>
              <a:t> </a:t>
            </a:r>
            <a:r>
              <a:rPr spc="-5" dirty="0"/>
              <a:t>признак</a:t>
            </a:r>
            <a:r>
              <a:rPr spc="-25" dirty="0"/>
              <a:t> </a:t>
            </a:r>
            <a:r>
              <a:rPr dirty="0"/>
              <a:t>с</a:t>
            </a:r>
            <a:r>
              <a:rPr spc="-30" dirty="0"/>
              <a:t> </a:t>
            </a:r>
            <a:r>
              <a:rPr spc="-5" dirty="0"/>
              <a:t>минимальным</a:t>
            </a:r>
            <a:r>
              <a:rPr spc="-25" dirty="0"/>
              <a:t> </a:t>
            </a:r>
            <a:r>
              <a:rPr spc="-5" dirty="0"/>
              <a:t>Джини</a:t>
            </a:r>
          </a:p>
        </p:txBody>
      </p:sp>
      <p:sp>
        <p:nvSpPr>
          <p:cNvPr id="3" name="object 3"/>
          <p:cNvSpPr/>
          <p:nvPr/>
        </p:nvSpPr>
        <p:spPr>
          <a:xfrm>
            <a:off x="4427983" y="1059582"/>
            <a:ext cx="314960" cy="307975"/>
          </a:xfrm>
          <a:custGeom>
            <a:avLst/>
            <a:gdLst/>
            <a:ahLst/>
            <a:cxnLst/>
            <a:rect l="l" t="t" r="r" b="b"/>
            <a:pathLst>
              <a:path w="314960" h="307975">
                <a:moveTo>
                  <a:pt x="0" y="0"/>
                </a:moveTo>
                <a:lnTo>
                  <a:pt x="314510" y="0"/>
                </a:lnTo>
                <a:lnTo>
                  <a:pt x="314510" y="307777"/>
                </a:lnTo>
                <a:lnTo>
                  <a:pt x="0" y="307777"/>
                </a:lnTo>
                <a:lnTo>
                  <a:pt x="0" y="0"/>
                </a:lnTo>
                <a:close/>
              </a:path>
            </a:pathLst>
          </a:custGeom>
          <a:ln w="25399">
            <a:solidFill>
              <a:srgbClr val="000000"/>
            </a:solidFill>
          </a:ln>
        </p:spPr>
        <p:txBody>
          <a:bodyPr wrap="square" lIns="0" tIns="0" rIns="0" bIns="0" rtlCol="0"/>
          <a:lstStyle/>
          <a:p>
            <a:endParaRPr/>
          </a:p>
        </p:txBody>
      </p:sp>
      <p:sp>
        <p:nvSpPr>
          <p:cNvPr id="4" name="object 4"/>
          <p:cNvSpPr txBox="1"/>
          <p:nvPr/>
        </p:nvSpPr>
        <p:spPr>
          <a:xfrm>
            <a:off x="4501009" y="1077870"/>
            <a:ext cx="154305"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D</a:t>
            </a:r>
            <a:endParaRPr sz="1400">
              <a:latin typeface="Arial MT"/>
              <a:cs typeface="Arial MT"/>
            </a:endParaRPr>
          </a:p>
        </p:txBody>
      </p:sp>
      <p:graphicFrame>
        <p:nvGraphicFramePr>
          <p:cNvPr id="5" name="object 5"/>
          <p:cNvGraphicFramePr>
            <a:graphicFrameLocks noGrp="1"/>
          </p:cNvGraphicFramePr>
          <p:nvPr/>
        </p:nvGraphicFramePr>
        <p:xfrm>
          <a:off x="-6350" y="2349375"/>
          <a:ext cx="4394199" cy="2364794"/>
        </p:xfrm>
        <a:graphic>
          <a:graphicData uri="http://schemas.openxmlformats.org/drawingml/2006/table">
            <a:tbl>
              <a:tblPr firstRow="1" bandRow="1">
                <a:tableStyleId>{2D5ABB26-0587-4C30-8999-92F81FD0307C}</a:tableStyleId>
              </a:tblPr>
              <a:tblGrid>
                <a:gridCol w="720090">
                  <a:extLst>
                    <a:ext uri="{9D8B030D-6E8A-4147-A177-3AD203B41FA5}">
                      <a16:colId xmlns:a16="http://schemas.microsoft.com/office/drawing/2014/main" val="20000"/>
                    </a:ext>
                  </a:extLst>
                </a:gridCol>
                <a:gridCol w="864235">
                  <a:extLst>
                    <a:ext uri="{9D8B030D-6E8A-4147-A177-3AD203B41FA5}">
                      <a16:colId xmlns:a16="http://schemas.microsoft.com/office/drawing/2014/main" val="20001"/>
                    </a:ext>
                  </a:extLst>
                </a:gridCol>
                <a:gridCol w="1008380">
                  <a:extLst>
                    <a:ext uri="{9D8B030D-6E8A-4147-A177-3AD203B41FA5}">
                      <a16:colId xmlns:a16="http://schemas.microsoft.com/office/drawing/2014/main" val="20002"/>
                    </a:ext>
                  </a:extLst>
                </a:gridCol>
                <a:gridCol w="936624">
                  <a:extLst>
                    <a:ext uri="{9D8B030D-6E8A-4147-A177-3AD203B41FA5}">
                      <a16:colId xmlns:a16="http://schemas.microsoft.com/office/drawing/2014/main" val="20003"/>
                    </a:ext>
                  </a:extLst>
                </a:gridCol>
                <a:gridCol w="864870">
                  <a:extLst>
                    <a:ext uri="{9D8B030D-6E8A-4147-A177-3AD203B41FA5}">
                      <a16:colId xmlns:a16="http://schemas.microsoft.com/office/drawing/2014/main" val="20004"/>
                    </a:ext>
                  </a:extLst>
                </a:gridCol>
              </a:tblGrid>
              <a:tr h="510549">
                <a:tc>
                  <a:txBody>
                    <a:bodyPr/>
                    <a:lstStyle/>
                    <a:p>
                      <a:pPr marL="85725" marR="107314">
                        <a:lnSpc>
                          <a:spcPts val="1650"/>
                        </a:lnSpc>
                        <a:spcBef>
                          <a:spcPts val="325"/>
                        </a:spcBef>
                      </a:pPr>
                      <a:r>
                        <a:rPr sz="1400" b="1" dirty="0">
                          <a:solidFill>
                            <a:srgbClr val="FFFFFF"/>
                          </a:solidFill>
                          <a:latin typeface="Arial"/>
                          <a:cs typeface="Arial"/>
                        </a:rPr>
                        <a:t>№ </a:t>
                      </a:r>
                      <a:r>
                        <a:rPr sz="1400" b="1" spc="5" dirty="0">
                          <a:solidFill>
                            <a:srgbClr val="FFFFFF"/>
                          </a:solidFill>
                          <a:latin typeface="Arial"/>
                          <a:cs typeface="Arial"/>
                        </a:rPr>
                        <a:t> </a:t>
                      </a:r>
                      <a:r>
                        <a:rPr sz="1400" b="1" spc="-5" dirty="0">
                          <a:solidFill>
                            <a:srgbClr val="FFFFFF"/>
                          </a:solidFill>
                          <a:latin typeface="Arial"/>
                          <a:cs typeface="Arial"/>
                        </a:rPr>
                        <a:t>матча</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34620">
                        <a:lnSpc>
                          <a:spcPts val="1650"/>
                        </a:lnSpc>
                        <a:spcBef>
                          <a:spcPts val="325"/>
                        </a:spcBef>
                      </a:pPr>
                      <a:r>
                        <a:rPr sz="1400" b="1" spc="-5" dirty="0">
                          <a:solidFill>
                            <a:srgbClr val="FFFFFF"/>
                          </a:solidFill>
                          <a:latin typeface="Arial"/>
                          <a:cs typeface="Arial"/>
                        </a:rPr>
                        <a:t>Выше?  </a:t>
                      </a:r>
                      <a:r>
                        <a:rPr sz="1400" b="1" dirty="0">
                          <a:solidFill>
                            <a:srgbClr val="FFFFFF"/>
                          </a:solidFill>
                          <a:latin typeface="Arial"/>
                          <a:cs typeface="Arial"/>
                        </a:rPr>
                        <a:t>(V)</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00965">
                        <a:lnSpc>
                          <a:spcPts val="1650"/>
                        </a:lnSpc>
                        <a:spcBef>
                          <a:spcPts val="325"/>
                        </a:spcBef>
                      </a:pPr>
                      <a:r>
                        <a:rPr sz="1400" b="1" spc="-5" dirty="0">
                          <a:solidFill>
                            <a:srgbClr val="FFFFFF"/>
                          </a:solidFill>
                          <a:latin typeface="Arial"/>
                          <a:cs typeface="Arial"/>
                        </a:rPr>
                        <a:t>Лидеры?  </a:t>
                      </a:r>
                      <a:r>
                        <a:rPr sz="1400" b="1" dirty="0">
                          <a:solidFill>
                            <a:srgbClr val="FFFFFF"/>
                          </a:solidFill>
                          <a:latin typeface="Arial"/>
                          <a:cs typeface="Arial"/>
                        </a:rPr>
                        <a:t>(L)</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51130">
                        <a:lnSpc>
                          <a:spcPts val="1650"/>
                        </a:lnSpc>
                        <a:spcBef>
                          <a:spcPts val="325"/>
                        </a:spcBef>
                      </a:pPr>
                      <a:r>
                        <a:rPr sz="1400" b="1" spc="-5" dirty="0">
                          <a:solidFill>
                            <a:srgbClr val="FFFFFF"/>
                          </a:solidFill>
                          <a:latin typeface="Arial"/>
                          <a:cs typeface="Arial"/>
                        </a:rPr>
                        <a:t>Дождь?  </a:t>
                      </a:r>
                      <a:r>
                        <a:rPr sz="1400" b="1" dirty="0">
                          <a:solidFill>
                            <a:srgbClr val="FFFFFF"/>
                          </a:solidFill>
                          <a:latin typeface="Arial"/>
                          <a:cs typeface="Arial"/>
                        </a:rPr>
                        <a:t>(R)</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14935">
                        <a:lnSpc>
                          <a:spcPts val="1650"/>
                        </a:lnSpc>
                        <a:spcBef>
                          <a:spcPts val="325"/>
                        </a:spcBef>
                      </a:pPr>
                      <a:r>
                        <a:rPr sz="1400" b="1" spc="-5" dirty="0">
                          <a:solidFill>
                            <a:srgbClr val="FFFFFF"/>
                          </a:solidFill>
                          <a:latin typeface="Arial"/>
                          <a:cs typeface="Arial"/>
                        </a:rPr>
                        <a:t>Победа  </a:t>
                      </a:r>
                      <a:r>
                        <a:rPr sz="1400" b="1" dirty="0">
                          <a:solidFill>
                            <a:srgbClr val="FFFFFF"/>
                          </a:solidFill>
                          <a:latin typeface="Arial"/>
                          <a:cs typeface="Arial"/>
                        </a:rPr>
                        <a:t>(Y)</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370849">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r h="370849">
                <a:tc>
                  <a:txBody>
                    <a:bodyPr/>
                    <a:lstStyle/>
                    <a:p>
                      <a:pPr marL="85725">
                        <a:lnSpc>
                          <a:spcPct val="100000"/>
                        </a:lnSpc>
                        <a:spcBef>
                          <a:spcPts val="244"/>
                        </a:spcBef>
                      </a:pPr>
                      <a:r>
                        <a:rPr sz="1400" dirty="0">
                          <a:latin typeface="Arial MT"/>
                          <a:cs typeface="Arial MT"/>
                        </a:rPr>
                        <a:t>2</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2"/>
                  </a:ext>
                </a:extLst>
              </a:tr>
              <a:tr h="370849">
                <a:tc>
                  <a:txBody>
                    <a:bodyPr/>
                    <a:lstStyle/>
                    <a:p>
                      <a:pPr marL="85725">
                        <a:lnSpc>
                          <a:spcPct val="100000"/>
                        </a:lnSpc>
                        <a:spcBef>
                          <a:spcPts val="244"/>
                        </a:spcBef>
                      </a:pPr>
                      <a:r>
                        <a:rPr sz="1400" dirty="0">
                          <a:latin typeface="Arial MT"/>
                          <a:cs typeface="Arial MT"/>
                        </a:rPr>
                        <a:t>3</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3"/>
                  </a:ext>
                </a:extLst>
              </a:tr>
              <a:tr h="370849">
                <a:tc>
                  <a:txBody>
                    <a:bodyPr/>
                    <a:lstStyle/>
                    <a:p>
                      <a:pPr marL="85725">
                        <a:lnSpc>
                          <a:spcPct val="100000"/>
                        </a:lnSpc>
                        <a:spcBef>
                          <a:spcPts val="244"/>
                        </a:spcBef>
                      </a:pPr>
                      <a:r>
                        <a:rPr sz="1400" dirty="0">
                          <a:latin typeface="Arial MT"/>
                          <a:cs typeface="Arial MT"/>
                        </a:rPr>
                        <a:t>4</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4"/>
                  </a:ext>
                </a:extLst>
              </a:tr>
              <a:tr h="370849">
                <a:tc>
                  <a:txBody>
                    <a:bodyPr/>
                    <a:lstStyle/>
                    <a:p>
                      <a:pPr marL="85725">
                        <a:lnSpc>
                          <a:spcPct val="100000"/>
                        </a:lnSpc>
                        <a:spcBef>
                          <a:spcPts val="244"/>
                        </a:spcBef>
                      </a:pPr>
                      <a:r>
                        <a:rPr sz="1400" dirty="0">
                          <a:latin typeface="Arial MT"/>
                          <a:cs typeface="Arial MT"/>
                        </a:rPr>
                        <a:t>6</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5"/>
                  </a:ext>
                </a:extLst>
              </a:tr>
            </a:tbl>
          </a:graphicData>
        </a:graphic>
      </p:graphicFrame>
      <p:graphicFrame>
        <p:nvGraphicFramePr>
          <p:cNvPr id="6" name="object 6"/>
          <p:cNvGraphicFramePr>
            <a:graphicFrameLocks noGrp="1"/>
          </p:cNvGraphicFramePr>
          <p:nvPr/>
        </p:nvGraphicFramePr>
        <p:xfrm>
          <a:off x="4745161" y="2349375"/>
          <a:ext cx="4394199" cy="1252247"/>
        </p:xfrm>
        <a:graphic>
          <a:graphicData uri="http://schemas.openxmlformats.org/drawingml/2006/table">
            <a:tbl>
              <a:tblPr firstRow="1" bandRow="1">
                <a:tableStyleId>{2D5ABB26-0587-4C30-8999-92F81FD0307C}</a:tableStyleId>
              </a:tblPr>
              <a:tblGrid>
                <a:gridCol w="720090">
                  <a:extLst>
                    <a:ext uri="{9D8B030D-6E8A-4147-A177-3AD203B41FA5}">
                      <a16:colId xmlns:a16="http://schemas.microsoft.com/office/drawing/2014/main" val="20000"/>
                    </a:ext>
                  </a:extLst>
                </a:gridCol>
                <a:gridCol w="864235">
                  <a:extLst>
                    <a:ext uri="{9D8B030D-6E8A-4147-A177-3AD203B41FA5}">
                      <a16:colId xmlns:a16="http://schemas.microsoft.com/office/drawing/2014/main" val="20001"/>
                    </a:ext>
                  </a:extLst>
                </a:gridCol>
                <a:gridCol w="1008380">
                  <a:extLst>
                    <a:ext uri="{9D8B030D-6E8A-4147-A177-3AD203B41FA5}">
                      <a16:colId xmlns:a16="http://schemas.microsoft.com/office/drawing/2014/main" val="20002"/>
                    </a:ext>
                  </a:extLst>
                </a:gridCol>
                <a:gridCol w="936624">
                  <a:extLst>
                    <a:ext uri="{9D8B030D-6E8A-4147-A177-3AD203B41FA5}">
                      <a16:colId xmlns:a16="http://schemas.microsoft.com/office/drawing/2014/main" val="20003"/>
                    </a:ext>
                  </a:extLst>
                </a:gridCol>
                <a:gridCol w="864870">
                  <a:extLst>
                    <a:ext uri="{9D8B030D-6E8A-4147-A177-3AD203B41FA5}">
                      <a16:colId xmlns:a16="http://schemas.microsoft.com/office/drawing/2014/main" val="20004"/>
                    </a:ext>
                  </a:extLst>
                </a:gridCol>
              </a:tblGrid>
              <a:tr h="510549">
                <a:tc>
                  <a:txBody>
                    <a:bodyPr/>
                    <a:lstStyle/>
                    <a:p>
                      <a:pPr marL="85725" marR="107314">
                        <a:lnSpc>
                          <a:spcPts val="1650"/>
                        </a:lnSpc>
                        <a:spcBef>
                          <a:spcPts val="325"/>
                        </a:spcBef>
                      </a:pPr>
                      <a:r>
                        <a:rPr sz="1400" b="1" dirty="0">
                          <a:solidFill>
                            <a:srgbClr val="FFFFFF"/>
                          </a:solidFill>
                          <a:latin typeface="Arial"/>
                          <a:cs typeface="Arial"/>
                        </a:rPr>
                        <a:t>№ </a:t>
                      </a:r>
                      <a:r>
                        <a:rPr sz="1400" b="1" spc="5" dirty="0">
                          <a:solidFill>
                            <a:srgbClr val="FFFFFF"/>
                          </a:solidFill>
                          <a:latin typeface="Arial"/>
                          <a:cs typeface="Arial"/>
                        </a:rPr>
                        <a:t> </a:t>
                      </a:r>
                      <a:r>
                        <a:rPr sz="1400" b="1" spc="-5" dirty="0">
                          <a:solidFill>
                            <a:srgbClr val="FFFFFF"/>
                          </a:solidFill>
                          <a:latin typeface="Arial"/>
                          <a:cs typeface="Arial"/>
                        </a:rPr>
                        <a:t>матча</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090" marR="134620">
                        <a:lnSpc>
                          <a:spcPts val="1650"/>
                        </a:lnSpc>
                        <a:spcBef>
                          <a:spcPts val="325"/>
                        </a:spcBef>
                      </a:pPr>
                      <a:r>
                        <a:rPr sz="1400" b="1" spc="-5" dirty="0">
                          <a:solidFill>
                            <a:srgbClr val="FFFFFF"/>
                          </a:solidFill>
                          <a:latin typeface="Arial"/>
                          <a:cs typeface="Arial"/>
                        </a:rPr>
                        <a:t>Выше?  </a:t>
                      </a:r>
                      <a:r>
                        <a:rPr sz="1400" b="1" dirty="0">
                          <a:solidFill>
                            <a:srgbClr val="FFFFFF"/>
                          </a:solidFill>
                          <a:latin typeface="Arial"/>
                          <a:cs typeface="Arial"/>
                        </a:rPr>
                        <a:t>(V)</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00965">
                        <a:lnSpc>
                          <a:spcPts val="1650"/>
                        </a:lnSpc>
                        <a:spcBef>
                          <a:spcPts val="325"/>
                        </a:spcBef>
                      </a:pPr>
                      <a:r>
                        <a:rPr sz="1400" b="1" spc="-5" dirty="0">
                          <a:solidFill>
                            <a:srgbClr val="FFFFFF"/>
                          </a:solidFill>
                          <a:latin typeface="Arial"/>
                          <a:cs typeface="Arial"/>
                        </a:rPr>
                        <a:t>Лидеры?  </a:t>
                      </a:r>
                      <a:r>
                        <a:rPr sz="1400" b="1" dirty="0">
                          <a:solidFill>
                            <a:srgbClr val="FFFFFF"/>
                          </a:solidFill>
                          <a:latin typeface="Arial"/>
                          <a:cs typeface="Arial"/>
                        </a:rPr>
                        <a:t>(L)</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51130">
                        <a:lnSpc>
                          <a:spcPts val="1650"/>
                        </a:lnSpc>
                        <a:spcBef>
                          <a:spcPts val="325"/>
                        </a:spcBef>
                      </a:pPr>
                      <a:r>
                        <a:rPr sz="1400" b="1" spc="-5" dirty="0">
                          <a:solidFill>
                            <a:srgbClr val="FFFFFF"/>
                          </a:solidFill>
                          <a:latin typeface="Arial"/>
                          <a:cs typeface="Arial"/>
                        </a:rPr>
                        <a:t>Дождь?  </a:t>
                      </a:r>
                      <a:r>
                        <a:rPr sz="1400" b="1" dirty="0">
                          <a:solidFill>
                            <a:srgbClr val="FFFFFF"/>
                          </a:solidFill>
                          <a:latin typeface="Arial"/>
                          <a:cs typeface="Arial"/>
                        </a:rPr>
                        <a:t>(R)</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14935">
                        <a:lnSpc>
                          <a:spcPts val="1650"/>
                        </a:lnSpc>
                        <a:spcBef>
                          <a:spcPts val="325"/>
                        </a:spcBef>
                      </a:pPr>
                      <a:r>
                        <a:rPr sz="1400" b="1" spc="-5" dirty="0">
                          <a:solidFill>
                            <a:srgbClr val="FFFFFF"/>
                          </a:solidFill>
                          <a:latin typeface="Arial"/>
                          <a:cs typeface="Arial"/>
                        </a:rPr>
                        <a:t>Победа  </a:t>
                      </a:r>
                      <a:r>
                        <a:rPr sz="1400" b="1" dirty="0">
                          <a:solidFill>
                            <a:srgbClr val="FFFFFF"/>
                          </a:solidFill>
                          <a:latin typeface="Arial"/>
                          <a:cs typeface="Arial"/>
                        </a:rPr>
                        <a:t>(Y)</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370849">
                <a:tc>
                  <a:txBody>
                    <a:bodyPr/>
                    <a:lstStyle/>
                    <a:p>
                      <a:pPr marL="85725">
                        <a:lnSpc>
                          <a:spcPct val="100000"/>
                        </a:lnSpc>
                        <a:spcBef>
                          <a:spcPts val="244"/>
                        </a:spcBef>
                      </a:pPr>
                      <a:r>
                        <a:rPr sz="1400" dirty="0">
                          <a:latin typeface="Arial MT"/>
                          <a:cs typeface="Arial MT"/>
                        </a:rPr>
                        <a:t>5</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090">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r h="370849">
                <a:tc>
                  <a:txBody>
                    <a:bodyPr/>
                    <a:lstStyle/>
                    <a:p>
                      <a:pPr marL="85725">
                        <a:lnSpc>
                          <a:spcPct val="100000"/>
                        </a:lnSpc>
                        <a:spcBef>
                          <a:spcPts val="244"/>
                        </a:spcBef>
                      </a:pPr>
                      <a:r>
                        <a:rPr sz="1400" dirty="0">
                          <a:latin typeface="Arial MT"/>
                          <a:cs typeface="Arial MT"/>
                        </a:rPr>
                        <a:t>7</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090">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2"/>
                  </a:ext>
                </a:extLst>
              </a:tr>
            </a:tbl>
          </a:graphicData>
        </a:graphic>
      </p:graphicFrame>
      <p:grpSp>
        <p:nvGrpSpPr>
          <p:cNvPr id="7" name="object 7"/>
          <p:cNvGrpSpPr/>
          <p:nvPr/>
        </p:nvGrpSpPr>
        <p:grpSpPr>
          <a:xfrm>
            <a:off x="1883561" y="1175022"/>
            <a:ext cx="4948555" cy="1176020"/>
            <a:chOff x="1883561" y="1175022"/>
            <a:chExt cx="4948555" cy="1176020"/>
          </a:xfrm>
        </p:grpSpPr>
        <p:sp>
          <p:nvSpPr>
            <p:cNvPr id="8" name="object 8"/>
            <p:cNvSpPr/>
            <p:nvPr/>
          </p:nvSpPr>
          <p:spPr>
            <a:xfrm>
              <a:off x="2014910" y="1213470"/>
              <a:ext cx="2413635" cy="1063625"/>
            </a:xfrm>
            <a:custGeom>
              <a:avLst/>
              <a:gdLst/>
              <a:ahLst/>
              <a:cxnLst/>
              <a:rect l="l" t="t" r="r" b="b"/>
              <a:pathLst>
                <a:path w="2413635" h="1063625">
                  <a:moveTo>
                    <a:pt x="2413073" y="0"/>
                  </a:moveTo>
                  <a:lnTo>
                    <a:pt x="0" y="1063416"/>
                  </a:lnTo>
                </a:path>
              </a:pathLst>
            </a:custGeom>
            <a:ln w="57149">
              <a:solidFill>
                <a:srgbClr val="FCA738"/>
              </a:solidFill>
            </a:ln>
          </p:spPr>
          <p:txBody>
            <a:bodyPr wrap="square" lIns="0" tIns="0" rIns="0" bIns="0" rtlCol="0"/>
            <a:lstStyle/>
            <a:p>
              <a:endParaRPr/>
            </a:p>
          </p:txBody>
        </p:sp>
        <p:pic>
          <p:nvPicPr>
            <p:cNvPr id="9" name="object 9"/>
            <p:cNvPicPr/>
            <p:nvPr/>
          </p:nvPicPr>
          <p:blipFill>
            <a:blip r:embed="rId2" cstate="print"/>
            <a:stretch>
              <a:fillRect/>
            </a:stretch>
          </p:blipFill>
          <p:spPr>
            <a:xfrm>
              <a:off x="1883561" y="2163581"/>
              <a:ext cx="244653" cy="187171"/>
            </a:xfrm>
            <a:prstGeom prst="rect">
              <a:avLst/>
            </a:prstGeom>
          </p:spPr>
        </p:pic>
        <p:sp>
          <p:nvSpPr>
            <p:cNvPr id="10" name="object 10"/>
            <p:cNvSpPr/>
            <p:nvPr/>
          </p:nvSpPr>
          <p:spPr>
            <a:xfrm>
              <a:off x="4788023" y="1203597"/>
              <a:ext cx="1917064" cy="1057910"/>
            </a:xfrm>
            <a:custGeom>
              <a:avLst/>
              <a:gdLst/>
              <a:ahLst/>
              <a:cxnLst/>
              <a:rect l="l" t="t" r="r" b="b"/>
              <a:pathLst>
                <a:path w="1917065" h="1057910">
                  <a:moveTo>
                    <a:pt x="0" y="0"/>
                  </a:moveTo>
                  <a:lnTo>
                    <a:pt x="1916743" y="1057513"/>
                  </a:lnTo>
                </a:path>
              </a:pathLst>
            </a:custGeom>
            <a:ln w="57149">
              <a:solidFill>
                <a:srgbClr val="FCA738"/>
              </a:solidFill>
            </a:ln>
          </p:spPr>
          <p:txBody>
            <a:bodyPr wrap="square" lIns="0" tIns="0" rIns="0" bIns="0" rtlCol="0"/>
            <a:lstStyle/>
            <a:p>
              <a:endParaRPr/>
            </a:p>
          </p:txBody>
        </p:sp>
        <p:pic>
          <p:nvPicPr>
            <p:cNvPr id="11" name="object 11"/>
            <p:cNvPicPr/>
            <p:nvPr/>
          </p:nvPicPr>
          <p:blipFill>
            <a:blip r:embed="rId3" cstate="print"/>
            <a:stretch>
              <a:fillRect/>
            </a:stretch>
          </p:blipFill>
          <p:spPr>
            <a:xfrm>
              <a:off x="6588872" y="2145215"/>
              <a:ext cx="242806" cy="198725"/>
            </a:xfrm>
            <a:prstGeom prst="rect">
              <a:avLst/>
            </a:prstGeom>
          </p:spPr>
        </p:pic>
      </p:grpSp>
      <p:sp>
        <p:nvSpPr>
          <p:cNvPr id="12" name="object 12"/>
          <p:cNvSpPr txBox="1"/>
          <p:nvPr/>
        </p:nvSpPr>
        <p:spPr>
          <a:xfrm>
            <a:off x="3276873" y="1293893"/>
            <a:ext cx="12446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1</a:t>
            </a:r>
            <a:endParaRPr sz="1400">
              <a:latin typeface="Arial MT"/>
              <a:cs typeface="Arial MT"/>
            </a:endParaRPr>
          </a:p>
        </p:txBody>
      </p:sp>
      <p:sp>
        <p:nvSpPr>
          <p:cNvPr id="13" name="object 13"/>
          <p:cNvSpPr txBox="1"/>
          <p:nvPr/>
        </p:nvSpPr>
        <p:spPr>
          <a:xfrm>
            <a:off x="5725145" y="1293893"/>
            <a:ext cx="12446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0</a:t>
            </a:r>
            <a:endParaRPr sz="1400">
              <a:latin typeface="Arial MT"/>
              <a:cs typeface="Arial MT"/>
            </a:endParaRPr>
          </a:p>
        </p:txBody>
      </p:sp>
      <p:sp>
        <p:nvSpPr>
          <p:cNvPr id="14" name="object 14"/>
          <p:cNvSpPr txBox="1"/>
          <p:nvPr/>
        </p:nvSpPr>
        <p:spPr>
          <a:xfrm>
            <a:off x="4924220" y="3977556"/>
            <a:ext cx="3329304" cy="657860"/>
          </a:xfrm>
          <a:prstGeom prst="rect">
            <a:avLst/>
          </a:prstGeom>
        </p:spPr>
        <p:txBody>
          <a:bodyPr vert="horz" wrap="square" lIns="0" tIns="22860" rIns="0" bIns="0" rtlCol="0">
            <a:spAutoFit/>
          </a:bodyPr>
          <a:lstStyle/>
          <a:p>
            <a:pPr marL="12700" marR="5080">
              <a:lnSpc>
                <a:spcPts val="1650"/>
              </a:lnSpc>
              <a:spcBef>
                <a:spcPts val="180"/>
              </a:spcBef>
            </a:pPr>
            <a:r>
              <a:rPr sz="1400" dirty="0">
                <a:latin typeface="Arial MT"/>
                <a:cs typeface="Arial MT"/>
              </a:rPr>
              <a:t>В этом листе все объекты принадлежат  одному классу (Y=0). Здесь ветвления  заканчиваются.</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484037"/>
            <a:ext cx="7259320" cy="1166495"/>
          </a:xfrm>
          <a:prstGeom prst="rect">
            <a:avLst/>
          </a:prstGeom>
        </p:spPr>
        <p:txBody>
          <a:bodyPr vert="horz" wrap="square" lIns="0" tIns="12700" rIns="0" bIns="0" rtlCol="0">
            <a:spAutoFit/>
          </a:bodyPr>
          <a:lstStyle/>
          <a:p>
            <a:pPr marL="12700" marR="5080">
              <a:lnSpc>
                <a:spcPct val="100000"/>
              </a:lnSpc>
              <a:spcBef>
                <a:spcPts val="100"/>
              </a:spcBef>
            </a:pPr>
            <a:r>
              <a:rPr spc="-5" dirty="0"/>
              <a:t>Теперь</a:t>
            </a:r>
            <a:r>
              <a:rPr spc="-30" dirty="0"/>
              <a:t> </a:t>
            </a:r>
            <a:r>
              <a:rPr spc="-5" dirty="0"/>
              <a:t>работаем</a:t>
            </a:r>
            <a:r>
              <a:rPr spc="-20" dirty="0"/>
              <a:t> </a:t>
            </a:r>
            <a:r>
              <a:rPr dirty="0"/>
              <a:t>с</a:t>
            </a:r>
            <a:r>
              <a:rPr spc="-20" dirty="0"/>
              <a:t> </a:t>
            </a:r>
            <a:r>
              <a:rPr spc="-5" dirty="0"/>
              <a:t>объектами</a:t>
            </a:r>
            <a:r>
              <a:rPr spc="-20" dirty="0"/>
              <a:t> </a:t>
            </a:r>
            <a:r>
              <a:rPr spc="-5" dirty="0"/>
              <a:t>из</a:t>
            </a:r>
            <a:r>
              <a:rPr spc="-20" dirty="0"/>
              <a:t> </a:t>
            </a:r>
            <a:r>
              <a:rPr spc="-5" dirty="0"/>
              <a:t>левой </a:t>
            </a:r>
            <a:r>
              <a:rPr spc="-840" dirty="0"/>
              <a:t> </a:t>
            </a:r>
            <a:r>
              <a:rPr spc="-5" dirty="0"/>
              <a:t>вершины</a:t>
            </a:r>
          </a:p>
          <a:p>
            <a:pPr marL="96520">
              <a:lnSpc>
                <a:spcPct val="100000"/>
              </a:lnSpc>
              <a:spcBef>
                <a:spcPts val="345"/>
              </a:spcBef>
            </a:pPr>
            <a:r>
              <a:rPr sz="2200" b="0" spc="-5" dirty="0">
                <a:solidFill>
                  <a:srgbClr val="000000"/>
                </a:solidFill>
                <a:latin typeface="Verdana"/>
                <a:cs typeface="Verdana"/>
              </a:rPr>
              <a:t>Pr(V=0)=2/5</a:t>
            </a:r>
            <a:r>
              <a:rPr sz="2200" b="0" spc="-55" dirty="0">
                <a:solidFill>
                  <a:srgbClr val="000000"/>
                </a:solidFill>
                <a:latin typeface="Verdana"/>
                <a:cs typeface="Verdana"/>
              </a:rPr>
              <a:t> </a:t>
            </a:r>
            <a:r>
              <a:rPr sz="2200" b="0" spc="-5" dirty="0">
                <a:solidFill>
                  <a:srgbClr val="000000"/>
                </a:solidFill>
                <a:latin typeface="Verdana"/>
                <a:cs typeface="Verdana"/>
              </a:rPr>
              <a:t>Pr(V=1)=3/5</a:t>
            </a:r>
            <a:endParaRPr sz="2200">
              <a:latin typeface="Verdana"/>
              <a:cs typeface="Verdana"/>
            </a:endParaRPr>
          </a:p>
        </p:txBody>
      </p:sp>
      <p:sp>
        <p:nvSpPr>
          <p:cNvPr id="3" name="object 3"/>
          <p:cNvSpPr txBox="1"/>
          <p:nvPr/>
        </p:nvSpPr>
        <p:spPr>
          <a:xfrm>
            <a:off x="468561" y="1956579"/>
            <a:ext cx="3274060" cy="2360930"/>
          </a:xfrm>
          <a:prstGeom prst="rect">
            <a:avLst/>
          </a:prstGeom>
        </p:spPr>
        <p:txBody>
          <a:bodyPr vert="horz" wrap="square" lIns="0" tIns="24765" rIns="0" bIns="0" rtlCol="0">
            <a:spAutoFit/>
          </a:bodyPr>
          <a:lstStyle/>
          <a:p>
            <a:pPr marL="12700" marR="698500" algn="just">
              <a:lnSpc>
                <a:spcPts val="2630"/>
              </a:lnSpc>
              <a:spcBef>
                <a:spcPts val="195"/>
              </a:spcBef>
            </a:pPr>
            <a:r>
              <a:rPr sz="2200" spc="-5" dirty="0">
                <a:latin typeface="Verdana"/>
                <a:cs typeface="Verdana"/>
              </a:rPr>
              <a:t>Pr(Y=0|V=0)=0/2  Pr(Y=1|V=0)=2/2  Pr(Y=0|V=1)=2/3  Pr(Y=1|V=1)=1/3</a:t>
            </a:r>
            <a:endParaRPr sz="2200" dirty="0">
              <a:latin typeface="Verdana"/>
              <a:cs typeface="Verdana"/>
            </a:endParaRPr>
          </a:p>
          <a:p>
            <a:pPr>
              <a:lnSpc>
                <a:spcPct val="100000"/>
              </a:lnSpc>
              <a:spcBef>
                <a:spcPts val="50"/>
              </a:spcBef>
            </a:pPr>
            <a:endParaRPr sz="2100" dirty="0">
              <a:latin typeface="Verdana"/>
              <a:cs typeface="Verdana"/>
            </a:endParaRPr>
          </a:p>
          <a:p>
            <a:pPr marL="12700" marR="5080">
              <a:lnSpc>
                <a:spcPts val="2630"/>
              </a:lnSpc>
            </a:pPr>
            <a:r>
              <a:rPr sz="2200" spc="-5" dirty="0">
                <a:latin typeface="Verdana"/>
                <a:cs typeface="Verdana"/>
              </a:rPr>
              <a:t>Gini(V)=2/5*0/2*2/2+  3/5*2/3*1/3=0.13</a:t>
            </a:r>
            <a:endParaRPr sz="2200" dirty="0">
              <a:latin typeface="Verdana"/>
              <a:cs typeface="Verdana"/>
            </a:endParaRPr>
          </a:p>
        </p:txBody>
      </p:sp>
      <p:graphicFrame>
        <p:nvGraphicFramePr>
          <p:cNvPr id="4" name="object 4"/>
          <p:cNvGraphicFramePr>
            <a:graphicFrameLocks noGrp="1"/>
          </p:cNvGraphicFramePr>
          <p:nvPr/>
        </p:nvGraphicFramePr>
        <p:xfrm>
          <a:off x="4745161" y="2349375"/>
          <a:ext cx="4394199" cy="2364794"/>
        </p:xfrm>
        <a:graphic>
          <a:graphicData uri="http://schemas.openxmlformats.org/drawingml/2006/table">
            <a:tbl>
              <a:tblPr firstRow="1" bandRow="1">
                <a:tableStyleId>{2D5ABB26-0587-4C30-8999-92F81FD0307C}</a:tableStyleId>
              </a:tblPr>
              <a:tblGrid>
                <a:gridCol w="720090">
                  <a:extLst>
                    <a:ext uri="{9D8B030D-6E8A-4147-A177-3AD203B41FA5}">
                      <a16:colId xmlns:a16="http://schemas.microsoft.com/office/drawing/2014/main" val="20000"/>
                    </a:ext>
                  </a:extLst>
                </a:gridCol>
                <a:gridCol w="864235">
                  <a:extLst>
                    <a:ext uri="{9D8B030D-6E8A-4147-A177-3AD203B41FA5}">
                      <a16:colId xmlns:a16="http://schemas.microsoft.com/office/drawing/2014/main" val="20001"/>
                    </a:ext>
                  </a:extLst>
                </a:gridCol>
                <a:gridCol w="1008380">
                  <a:extLst>
                    <a:ext uri="{9D8B030D-6E8A-4147-A177-3AD203B41FA5}">
                      <a16:colId xmlns:a16="http://schemas.microsoft.com/office/drawing/2014/main" val="20002"/>
                    </a:ext>
                  </a:extLst>
                </a:gridCol>
                <a:gridCol w="936624">
                  <a:extLst>
                    <a:ext uri="{9D8B030D-6E8A-4147-A177-3AD203B41FA5}">
                      <a16:colId xmlns:a16="http://schemas.microsoft.com/office/drawing/2014/main" val="20003"/>
                    </a:ext>
                  </a:extLst>
                </a:gridCol>
                <a:gridCol w="864870">
                  <a:extLst>
                    <a:ext uri="{9D8B030D-6E8A-4147-A177-3AD203B41FA5}">
                      <a16:colId xmlns:a16="http://schemas.microsoft.com/office/drawing/2014/main" val="20004"/>
                    </a:ext>
                  </a:extLst>
                </a:gridCol>
              </a:tblGrid>
              <a:tr h="510549">
                <a:tc>
                  <a:txBody>
                    <a:bodyPr/>
                    <a:lstStyle/>
                    <a:p>
                      <a:pPr marL="85725" marR="107314">
                        <a:lnSpc>
                          <a:spcPts val="1650"/>
                        </a:lnSpc>
                        <a:spcBef>
                          <a:spcPts val="325"/>
                        </a:spcBef>
                      </a:pPr>
                      <a:r>
                        <a:rPr sz="1400" b="1" dirty="0">
                          <a:solidFill>
                            <a:srgbClr val="FFFFFF"/>
                          </a:solidFill>
                          <a:latin typeface="Arial"/>
                          <a:cs typeface="Arial"/>
                        </a:rPr>
                        <a:t>№ </a:t>
                      </a:r>
                      <a:r>
                        <a:rPr sz="1400" b="1" spc="5" dirty="0">
                          <a:solidFill>
                            <a:srgbClr val="FFFFFF"/>
                          </a:solidFill>
                          <a:latin typeface="Arial"/>
                          <a:cs typeface="Arial"/>
                        </a:rPr>
                        <a:t> </a:t>
                      </a:r>
                      <a:r>
                        <a:rPr sz="1400" b="1" spc="-5" dirty="0">
                          <a:solidFill>
                            <a:srgbClr val="FFFFFF"/>
                          </a:solidFill>
                          <a:latin typeface="Arial"/>
                          <a:cs typeface="Arial"/>
                        </a:rPr>
                        <a:t>матча</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090" marR="134620">
                        <a:lnSpc>
                          <a:spcPts val="1650"/>
                        </a:lnSpc>
                        <a:spcBef>
                          <a:spcPts val="325"/>
                        </a:spcBef>
                      </a:pPr>
                      <a:r>
                        <a:rPr sz="1400" b="1" spc="-5" dirty="0">
                          <a:solidFill>
                            <a:srgbClr val="FFFFFF"/>
                          </a:solidFill>
                          <a:latin typeface="Arial"/>
                          <a:cs typeface="Arial"/>
                        </a:rPr>
                        <a:t>Выше?  </a:t>
                      </a:r>
                      <a:r>
                        <a:rPr sz="1400" b="1" dirty="0">
                          <a:solidFill>
                            <a:srgbClr val="FFFFFF"/>
                          </a:solidFill>
                          <a:latin typeface="Arial"/>
                          <a:cs typeface="Arial"/>
                        </a:rPr>
                        <a:t>(V)</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00965">
                        <a:lnSpc>
                          <a:spcPts val="1650"/>
                        </a:lnSpc>
                        <a:spcBef>
                          <a:spcPts val="325"/>
                        </a:spcBef>
                      </a:pPr>
                      <a:r>
                        <a:rPr sz="1400" b="1" spc="-5" dirty="0">
                          <a:solidFill>
                            <a:srgbClr val="FFFFFF"/>
                          </a:solidFill>
                          <a:latin typeface="Arial"/>
                          <a:cs typeface="Arial"/>
                        </a:rPr>
                        <a:t>Лидеры?  </a:t>
                      </a:r>
                      <a:r>
                        <a:rPr sz="1400" b="1" dirty="0">
                          <a:solidFill>
                            <a:srgbClr val="FFFFFF"/>
                          </a:solidFill>
                          <a:latin typeface="Arial"/>
                          <a:cs typeface="Arial"/>
                        </a:rPr>
                        <a:t>(L)</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51130">
                        <a:lnSpc>
                          <a:spcPts val="1650"/>
                        </a:lnSpc>
                        <a:spcBef>
                          <a:spcPts val="325"/>
                        </a:spcBef>
                      </a:pPr>
                      <a:r>
                        <a:rPr sz="1400" b="1" spc="-5" dirty="0">
                          <a:solidFill>
                            <a:srgbClr val="FFFFFF"/>
                          </a:solidFill>
                          <a:latin typeface="Arial"/>
                          <a:cs typeface="Arial"/>
                        </a:rPr>
                        <a:t>Дождь?  </a:t>
                      </a:r>
                      <a:r>
                        <a:rPr sz="1400" b="1" dirty="0">
                          <a:solidFill>
                            <a:srgbClr val="FFFFFF"/>
                          </a:solidFill>
                          <a:latin typeface="Arial"/>
                          <a:cs typeface="Arial"/>
                        </a:rPr>
                        <a:t>(R)</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14935">
                        <a:lnSpc>
                          <a:spcPts val="1650"/>
                        </a:lnSpc>
                        <a:spcBef>
                          <a:spcPts val="325"/>
                        </a:spcBef>
                      </a:pPr>
                      <a:r>
                        <a:rPr sz="1400" b="1" spc="-5" dirty="0">
                          <a:solidFill>
                            <a:srgbClr val="FFFFFF"/>
                          </a:solidFill>
                          <a:latin typeface="Arial"/>
                          <a:cs typeface="Arial"/>
                        </a:rPr>
                        <a:t>Победа  </a:t>
                      </a:r>
                      <a:r>
                        <a:rPr sz="1400" b="1" dirty="0">
                          <a:solidFill>
                            <a:srgbClr val="FFFFFF"/>
                          </a:solidFill>
                          <a:latin typeface="Arial"/>
                          <a:cs typeface="Arial"/>
                        </a:rPr>
                        <a:t>(Y)</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370849">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090">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r h="370849">
                <a:tc>
                  <a:txBody>
                    <a:bodyPr/>
                    <a:lstStyle/>
                    <a:p>
                      <a:pPr marL="85725">
                        <a:lnSpc>
                          <a:spcPct val="100000"/>
                        </a:lnSpc>
                        <a:spcBef>
                          <a:spcPts val="244"/>
                        </a:spcBef>
                      </a:pPr>
                      <a:r>
                        <a:rPr sz="1400" dirty="0">
                          <a:latin typeface="Arial MT"/>
                          <a:cs typeface="Arial MT"/>
                        </a:rPr>
                        <a:t>2</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090">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2"/>
                  </a:ext>
                </a:extLst>
              </a:tr>
              <a:tr h="370849">
                <a:tc>
                  <a:txBody>
                    <a:bodyPr/>
                    <a:lstStyle/>
                    <a:p>
                      <a:pPr marL="85725">
                        <a:lnSpc>
                          <a:spcPct val="100000"/>
                        </a:lnSpc>
                        <a:spcBef>
                          <a:spcPts val="244"/>
                        </a:spcBef>
                      </a:pPr>
                      <a:r>
                        <a:rPr sz="1400" dirty="0">
                          <a:latin typeface="Arial MT"/>
                          <a:cs typeface="Arial MT"/>
                        </a:rPr>
                        <a:t>3</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090">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3"/>
                  </a:ext>
                </a:extLst>
              </a:tr>
              <a:tr h="370849">
                <a:tc>
                  <a:txBody>
                    <a:bodyPr/>
                    <a:lstStyle/>
                    <a:p>
                      <a:pPr marL="85725">
                        <a:lnSpc>
                          <a:spcPct val="100000"/>
                        </a:lnSpc>
                        <a:spcBef>
                          <a:spcPts val="244"/>
                        </a:spcBef>
                      </a:pPr>
                      <a:r>
                        <a:rPr sz="1400" dirty="0">
                          <a:latin typeface="Arial MT"/>
                          <a:cs typeface="Arial MT"/>
                        </a:rPr>
                        <a:t>4</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090">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4"/>
                  </a:ext>
                </a:extLst>
              </a:tr>
              <a:tr h="370849">
                <a:tc>
                  <a:txBody>
                    <a:bodyPr/>
                    <a:lstStyle/>
                    <a:p>
                      <a:pPr marL="85725">
                        <a:lnSpc>
                          <a:spcPct val="100000"/>
                        </a:lnSpc>
                        <a:spcBef>
                          <a:spcPts val="244"/>
                        </a:spcBef>
                      </a:pPr>
                      <a:r>
                        <a:rPr sz="1400" dirty="0">
                          <a:latin typeface="Arial MT"/>
                          <a:cs typeface="Arial MT"/>
                        </a:rPr>
                        <a:t>6</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090">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marR="5080">
              <a:lnSpc>
                <a:spcPct val="100000"/>
              </a:lnSpc>
              <a:spcBef>
                <a:spcPts val="100"/>
              </a:spcBef>
            </a:pPr>
            <a:r>
              <a:rPr spc="-5" dirty="0"/>
              <a:t>Теперь</a:t>
            </a:r>
            <a:r>
              <a:rPr spc="-30" dirty="0"/>
              <a:t> </a:t>
            </a:r>
            <a:r>
              <a:rPr spc="-5" dirty="0"/>
              <a:t>работаем</a:t>
            </a:r>
            <a:r>
              <a:rPr spc="-20" dirty="0"/>
              <a:t> </a:t>
            </a:r>
            <a:r>
              <a:rPr dirty="0"/>
              <a:t>с</a:t>
            </a:r>
            <a:r>
              <a:rPr spc="-20" dirty="0"/>
              <a:t> </a:t>
            </a:r>
            <a:r>
              <a:rPr spc="-5" dirty="0"/>
              <a:t>объектами</a:t>
            </a:r>
            <a:r>
              <a:rPr spc="-20" dirty="0"/>
              <a:t> </a:t>
            </a:r>
            <a:r>
              <a:rPr spc="-5" dirty="0"/>
              <a:t>из</a:t>
            </a:r>
            <a:r>
              <a:rPr spc="-20" dirty="0"/>
              <a:t> </a:t>
            </a:r>
            <a:r>
              <a:rPr spc="-5" dirty="0"/>
              <a:t>левой </a:t>
            </a:r>
            <a:r>
              <a:rPr spc="-840" dirty="0"/>
              <a:t> </a:t>
            </a:r>
            <a:r>
              <a:rPr spc="-5" dirty="0"/>
              <a:t>вершины</a:t>
            </a:r>
          </a:p>
        </p:txBody>
      </p:sp>
      <p:sp>
        <p:nvSpPr>
          <p:cNvPr id="3" name="object 3"/>
          <p:cNvSpPr txBox="1"/>
          <p:nvPr/>
        </p:nvSpPr>
        <p:spPr>
          <a:xfrm>
            <a:off x="468561" y="1289830"/>
            <a:ext cx="3697604" cy="2360930"/>
          </a:xfrm>
          <a:prstGeom prst="rect">
            <a:avLst/>
          </a:prstGeom>
        </p:spPr>
        <p:txBody>
          <a:bodyPr vert="horz" wrap="square" lIns="0" tIns="26034" rIns="0" bIns="0" rtlCol="0">
            <a:spAutoFit/>
          </a:bodyPr>
          <a:lstStyle/>
          <a:p>
            <a:pPr marL="12700" marR="1820545">
              <a:lnSpc>
                <a:spcPts val="2620"/>
              </a:lnSpc>
              <a:spcBef>
                <a:spcPts val="204"/>
              </a:spcBef>
            </a:pPr>
            <a:r>
              <a:rPr sz="2200" spc="-5" dirty="0">
                <a:latin typeface="Verdana"/>
                <a:cs typeface="Verdana"/>
              </a:rPr>
              <a:t>Получаем </a:t>
            </a:r>
            <a:r>
              <a:rPr sz="2200" dirty="0">
                <a:latin typeface="Verdana"/>
                <a:cs typeface="Verdana"/>
              </a:rPr>
              <a:t> </a:t>
            </a:r>
            <a:r>
              <a:rPr sz="2200" spc="-5" dirty="0">
                <a:latin typeface="Verdana"/>
                <a:cs typeface="Verdana"/>
              </a:rPr>
              <a:t>Gini(V)=0.13  Gini(L)=0.23 </a:t>
            </a:r>
            <a:r>
              <a:rPr sz="2200" spc="-760" dirty="0">
                <a:latin typeface="Verdana"/>
                <a:cs typeface="Verdana"/>
              </a:rPr>
              <a:t> </a:t>
            </a:r>
            <a:r>
              <a:rPr sz="2200" spc="-5" dirty="0">
                <a:latin typeface="Verdana"/>
                <a:cs typeface="Verdana"/>
              </a:rPr>
              <a:t>Gini(R)=0.23</a:t>
            </a:r>
            <a:endParaRPr sz="2200">
              <a:latin typeface="Verdana"/>
              <a:cs typeface="Verdana"/>
            </a:endParaRPr>
          </a:p>
          <a:p>
            <a:pPr>
              <a:lnSpc>
                <a:spcPct val="100000"/>
              </a:lnSpc>
              <a:spcBef>
                <a:spcPts val="30"/>
              </a:spcBef>
            </a:pPr>
            <a:endParaRPr sz="2150">
              <a:latin typeface="Verdana"/>
              <a:cs typeface="Verdana"/>
            </a:endParaRPr>
          </a:p>
          <a:p>
            <a:pPr marL="12700" marR="5080">
              <a:lnSpc>
                <a:spcPts val="2620"/>
              </a:lnSpc>
            </a:pPr>
            <a:r>
              <a:rPr sz="2200" spc="-5" dirty="0">
                <a:latin typeface="Verdana"/>
                <a:cs typeface="Verdana"/>
              </a:rPr>
              <a:t>Выбираем</a:t>
            </a:r>
            <a:r>
              <a:rPr sz="2200" spc="-50" dirty="0">
                <a:latin typeface="Verdana"/>
                <a:cs typeface="Verdana"/>
              </a:rPr>
              <a:t> </a:t>
            </a:r>
            <a:r>
              <a:rPr sz="2200" spc="-5" dirty="0">
                <a:latin typeface="Verdana"/>
                <a:cs typeface="Verdana"/>
              </a:rPr>
              <a:t>для</a:t>
            </a:r>
            <a:r>
              <a:rPr sz="2200" spc="-50" dirty="0">
                <a:latin typeface="Verdana"/>
                <a:cs typeface="Verdana"/>
              </a:rPr>
              <a:t> </a:t>
            </a:r>
            <a:r>
              <a:rPr sz="2200" spc="-5" dirty="0">
                <a:latin typeface="Verdana"/>
                <a:cs typeface="Verdana"/>
              </a:rPr>
              <a:t>ветвления </a:t>
            </a:r>
            <a:r>
              <a:rPr sz="2200" spc="-760" dirty="0">
                <a:latin typeface="Verdana"/>
                <a:cs typeface="Verdana"/>
              </a:rPr>
              <a:t> </a:t>
            </a:r>
            <a:r>
              <a:rPr sz="2200" spc="-5" dirty="0">
                <a:latin typeface="Verdana"/>
                <a:cs typeface="Verdana"/>
              </a:rPr>
              <a:t>признак</a:t>
            </a:r>
            <a:r>
              <a:rPr sz="2200" spc="-10" dirty="0">
                <a:latin typeface="Verdana"/>
                <a:cs typeface="Verdana"/>
              </a:rPr>
              <a:t> </a:t>
            </a:r>
            <a:r>
              <a:rPr sz="2200" dirty="0">
                <a:latin typeface="Verdana"/>
                <a:cs typeface="Verdana"/>
              </a:rPr>
              <a:t>V</a:t>
            </a:r>
            <a:endParaRPr sz="2200">
              <a:latin typeface="Verdana"/>
              <a:cs typeface="Verdana"/>
            </a:endParaRPr>
          </a:p>
        </p:txBody>
      </p:sp>
      <p:graphicFrame>
        <p:nvGraphicFramePr>
          <p:cNvPr id="4" name="object 4"/>
          <p:cNvGraphicFramePr>
            <a:graphicFrameLocks noGrp="1"/>
          </p:cNvGraphicFramePr>
          <p:nvPr/>
        </p:nvGraphicFramePr>
        <p:xfrm>
          <a:off x="4745161" y="2349375"/>
          <a:ext cx="4394199" cy="2364794"/>
        </p:xfrm>
        <a:graphic>
          <a:graphicData uri="http://schemas.openxmlformats.org/drawingml/2006/table">
            <a:tbl>
              <a:tblPr firstRow="1" bandRow="1">
                <a:tableStyleId>{2D5ABB26-0587-4C30-8999-92F81FD0307C}</a:tableStyleId>
              </a:tblPr>
              <a:tblGrid>
                <a:gridCol w="720090">
                  <a:extLst>
                    <a:ext uri="{9D8B030D-6E8A-4147-A177-3AD203B41FA5}">
                      <a16:colId xmlns:a16="http://schemas.microsoft.com/office/drawing/2014/main" val="20000"/>
                    </a:ext>
                  </a:extLst>
                </a:gridCol>
                <a:gridCol w="864235">
                  <a:extLst>
                    <a:ext uri="{9D8B030D-6E8A-4147-A177-3AD203B41FA5}">
                      <a16:colId xmlns:a16="http://schemas.microsoft.com/office/drawing/2014/main" val="20001"/>
                    </a:ext>
                  </a:extLst>
                </a:gridCol>
                <a:gridCol w="1008380">
                  <a:extLst>
                    <a:ext uri="{9D8B030D-6E8A-4147-A177-3AD203B41FA5}">
                      <a16:colId xmlns:a16="http://schemas.microsoft.com/office/drawing/2014/main" val="20002"/>
                    </a:ext>
                  </a:extLst>
                </a:gridCol>
                <a:gridCol w="936624">
                  <a:extLst>
                    <a:ext uri="{9D8B030D-6E8A-4147-A177-3AD203B41FA5}">
                      <a16:colId xmlns:a16="http://schemas.microsoft.com/office/drawing/2014/main" val="20003"/>
                    </a:ext>
                  </a:extLst>
                </a:gridCol>
                <a:gridCol w="864870">
                  <a:extLst>
                    <a:ext uri="{9D8B030D-6E8A-4147-A177-3AD203B41FA5}">
                      <a16:colId xmlns:a16="http://schemas.microsoft.com/office/drawing/2014/main" val="20004"/>
                    </a:ext>
                  </a:extLst>
                </a:gridCol>
              </a:tblGrid>
              <a:tr h="510549">
                <a:tc>
                  <a:txBody>
                    <a:bodyPr/>
                    <a:lstStyle/>
                    <a:p>
                      <a:pPr marL="85725" marR="107314">
                        <a:lnSpc>
                          <a:spcPts val="1650"/>
                        </a:lnSpc>
                        <a:spcBef>
                          <a:spcPts val="325"/>
                        </a:spcBef>
                      </a:pPr>
                      <a:r>
                        <a:rPr sz="1400" b="1" dirty="0">
                          <a:solidFill>
                            <a:srgbClr val="FFFFFF"/>
                          </a:solidFill>
                          <a:latin typeface="Arial"/>
                          <a:cs typeface="Arial"/>
                        </a:rPr>
                        <a:t>№ </a:t>
                      </a:r>
                      <a:r>
                        <a:rPr sz="1400" b="1" spc="5" dirty="0">
                          <a:solidFill>
                            <a:srgbClr val="FFFFFF"/>
                          </a:solidFill>
                          <a:latin typeface="Arial"/>
                          <a:cs typeface="Arial"/>
                        </a:rPr>
                        <a:t> </a:t>
                      </a:r>
                      <a:r>
                        <a:rPr sz="1400" b="1" spc="-5" dirty="0">
                          <a:solidFill>
                            <a:srgbClr val="FFFFFF"/>
                          </a:solidFill>
                          <a:latin typeface="Arial"/>
                          <a:cs typeface="Arial"/>
                        </a:rPr>
                        <a:t>матча</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090" marR="134620">
                        <a:lnSpc>
                          <a:spcPts val="1650"/>
                        </a:lnSpc>
                        <a:spcBef>
                          <a:spcPts val="325"/>
                        </a:spcBef>
                      </a:pPr>
                      <a:r>
                        <a:rPr sz="1400" b="1" spc="-5" dirty="0">
                          <a:solidFill>
                            <a:srgbClr val="FFFFFF"/>
                          </a:solidFill>
                          <a:latin typeface="Arial"/>
                          <a:cs typeface="Arial"/>
                        </a:rPr>
                        <a:t>Выше?  </a:t>
                      </a:r>
                      <a:r>
                        <a:rPr sz="1400" b="1" dirty="0">
                          <a:solidFill>
                            <a:srgbClr val="FFFFFF"/>
                          </a:solidFill>
                          <a:latin typeface="Arial"/>
                          <a:cs typeface="Arial"/>
                        </a:rPr>
                        <a:t>(V)</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00965">
                        <a:lnSpc>
                          <a:spcPts val="1650"/>
                        </a:lnSpc>
                        <a:spcBef>
                          <a:spcPts val="325"/>
                        </a:spcBef>
                      </a:pPr>
                      <a:r>
                        <a:rPr sz="1400" b="1" spc="-5" dirty="0">
                          <a:solidFill>
                            <a:srgbClr val="FFFFFF"/>
                          </a:solidFill>
                          <a:latin typeface="Arial"/>
                          <a:cs typeface="Arial"/>
                        </a:rPr>
                        <a:t>Лидеры?  </a:t>
                      </a:r>
                      <a:r>
                        <a:rPr sz="1400" b="1" dirty="0">
                          <a:solidFill>
                            <a:srgbClr val="FFFFFF"/>
                          </a:solidFill>
                          <a:latin typeface="Arial"/>
                          <a:cs typeface="Arial"/>
                        </a:rPr>
                        <a:t>(L)</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51130">
                        <a:lnSpc>
                          <a:spcPts val="1650"/>
                        </a:lnSpc>
                        <a:spcBef>
                          <a:spcPts val="325"/>
                        </a:spcBef>
                      </a:pPr>
                      <a:r>
                        <a:rPr sz="1400" b="1" spc="-5" dirty="0">
                          <a:solidFill>
                            <a:srgbClr val="FFFFFF"/>
                          </a:solidFill>
                          <a:latin typeface="Arial"/>
                          <a:cs typeface="Arial"/>
                        </a:rPr>
                        <a:t>Дождь?  </a:t>
                      </a:r>
                      <a:r>
                        <a:rPr sz="1400" b="1" dirty="0">
                          <a:solidFill>
                            <a:srgbClr val="FFFFFF"/>
                          </a:solidFill>
                          <a:latin typeface="Arial"/>
                          <a:cs typeface="Arial"/>
                        </a:rPr>
                        <a:t>(R)</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14935">
                        <a:lnSpc>
                          <a:spcPts val="1650"/>
                        </a:lnSpc>
                        <a:spcBef>
                          <a:spcPts val="325"/>
                        </a:spcBef>
                      </a:pPr>
                      <a:r>
                        <a:rPr sz="1400" b="1" spc="-5" dirty="0">
                          <a:solidFill>
                            <a:srgbClr val="FFFFFF"/>
                          </a:solidFill>
                          <a:latin typeface="Arial"/>
                          <a:cs typeface="Arial"/>
                        </a:rPr>
                        <a:t>Победа  </a:t>
                      </a:r>
                      <a:r>
                        <a:rPr sz="1400" b="1" dirty="0">
                          <a:solidFill>
                            <a:srgbClr val="FFFFFF"/>
                          </a:solidFill>
                          <a:latin typeface="Arial"/>
                          <a:cs typeface="Arial"/>
                        </a:rPr>
                        <a:t>(Y)</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370849">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090">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r h="370849">
                <a:tc>
                  <a:txBody>
                    <a:bodyPr/>
                    <a:lstStyle/>
                    <a:p>
                      <a:pPr marL="85725">
                        <a:lnSpc>
                          <a:spcPct val="100000"/>
                        </a:lnSpc>
                        <a:spcBef>
                          <a:spcPts val="244"/>
                        </a:spcBef>
                      </a:pPr>
                      <a:r>
                        <a:rPr sz="1400" dirty="0">
                          <a:latin typeface="Arial MT"/>
                          <a:cs typeface="Arial MT"/>
                        </a:rPr>
                        <a:t>2</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090">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2"/>
                  </a:ext>
                </a:extLst>
              </a:tr>
              <a:tr h="370849">
                <a:tc>
                  <a:txBody>
                    <a:bodyPr/>
                    <a:lstStyle/>
                    <a:p>
                      <a:pPr marL="85725">
                        <a:lnSpc>
                          <a:spcPct val="100000"/>
                        </a:lnSpc>
                        <a:spcBef>
                          <a:spcPts val="244"/>
                        </a:spcBef>
                      </a:pPr>
                      <a:r>
                        <a:rPr sz="1400" dirty="0">
                          <a:latin typeface="Arial MT"/>
                          <a:cs typeface="Arial MT"/>
                        </a:rPr>
                        <a:t>3</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090">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3"/>
                  </a:ext>
                </a:extLst>
              </a:tr>
              <a:tr h="370849">
                <a:tc>
                  <a:txBody>
                    <a:bodyPr/>
                    <a:lstStyle/>
                    <a:p>
                      <a:pPr marL="85725">
                        <a:lnSpc>
                          <a:spcPct val="100000"/>
                        </a:lnSpc>
                        <a:spcBef>
                          <a:spcPts val="244"/>
                        </a:spcBef>
                      </a:pPr>
                      <a:r>
                        <a:rPr sz="1400" dirty="0">
                          <a:latin typeface="Arial MT"/>
                          <a:cs typeface="Arial MT"/>
                        </a:rPr>
                        <a:t>4</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090">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4"/>
                  </a:ext>
                </a:extLst>
              </a:tr>
              <a:tr h="370849">
                <a:tc>
                  <a:txBody>
                    <a:bodyPr/>
                    <a:lstStyle/>
                    <a:p>
                      <a:pPr marL="85725">
                        <a:lnSpc>
                          <a:spcPct val="100000"/>
                        </a:lnSpc>
                        <a:spcBef>
                          <a:spcPts val="244"/>
                        </a:spcBef>
                      </a:pPr>
                      <a:r>
                        <a:rPr sz="1400" dirty="0">
                          <a:latin typeface="Arial MT"/>
                          <a:cs typeface="Arial MT"/>
                        </a:rPr>
                        <a:t>6</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090">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55976" y="0"/>
            <a:ext cx="314960" cy="307975"/>
          </a:xfrm>
          <a:custGeom>
            <a:avLst/>
            <a:gdLst/>
            <a:ahLst/>
            <a:cxnLst/>
            <a:rect l="l" t="t" r="r" b="b"/>
            <a:pathLst>
              <a:path w="314960" h="307975">
                <a:moveTo>
                  <a:pt x="0" y="0"/>
                </a:moveTo>
                <a:lnTo>
                  <a:pt x="314509" y="0"/>
                </a:lnTo>
                <a:lnTo>
                  <a:pt x="314509" y="307776"/>
                </a:lnTo>
                <a:lnTo>
                  <a:pt x="0" y="307776"/>
                </a:lnTo>
                <a:lnTo>
                  <a:pt x="0" y="0"/>
                </a:lnTo>
                <a:close/>
              </a:path>
            </a:pathLst>
          </a:custGeom>
          <a:ln w="25399">
            <a:solidFill>
              <a:srgbClr val="000000"/>
            </a:solidFill>
          </a:ln>
        </p:spPr>
        <p:txBody>
          <a:bodyPr wrap="square" lIns="0" tIns="0" rIns="0" bIns="0" rtlCol="0"/>
          <a:lstStyle/>
          <a:p>
            <a:endParaRPr/>
          </a:p>
        </p:txBody>
      </p:sp>
      <p:sp>
        <p:nvSpPr>
          <p:cNvPr id="3" name="object 3"/>
          <p:cNvSpPr txBox="1"/>
          <p:nvPr/>
        </p:nvSpPr>
        <p:spPr>
          <a:xfrm>
            <a:off x="4429001" y="18288"/>
            <a:ext cx="154305"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D</a:t>
            </a:r>
            <a:endParaRPr sz="1400">
              <a:latin typeface="Arial MT"/>
              <a:cs typeface="Arial MT"/>
            </a:endParaRPr>
          </a:p>
        </p:txBody>
      </p:sp>
      <p:graphicFrame>
        <p:nvGraphicFramePr>
          <p:cNvPr id="4" name="object 4"/>
          <p:cNvGraphicFramePr>
            <a:graphicFrameLocks noGrp="1"/>
          </p:cNvGraphicFramePr>
          <p:nvPr/>
        </p:nvGraphicFramePr>
        <p:xfrm>
          <a:off x="4205609" y="1341263"/>
          <a:ext cx="3529965" cy="1252247"/>
        </p:xfrm>
        <a:graphic>
          <a:graphicData uri="http://schemas.openxmlformats.org/drawingml/2006/table">
            <a:tbl>
              <a:tblPr firstRow="1" bandRow="1">
                <a:tableStyleId>{2D5ABB26-0587-4C30-8999-92F81FD0307C}</a:tableStyleId>
              </a:tblPr>
              <a:tblGrid>
                <a:gridCol w="720090">
                  <a:extLst>
                    <a:ext uri="{9D8B030D-6E8A-4147-A177-3AD203B41FA5}">
                      <a16:colId xmlns:a16="http://schemas.microsoft.com/office/drawing/2014/main" val="20000"/>
                    </a:ext>
                  </a:extLst>
                </a:gridCol>
                <a:gridCol w="1008380">
                  <a:extLst>
                    <a:ext uri="{9D8B030D-6E8A-4147-A177-3AD203B41FA5}">
                      <a16:colId xmlns:a16="http://schemas.microsoft.com/office/drawing/2014/main" val="20001"/>
                    </a:ext>
                  </a:extLst>
                </a:gridCol>
                <a:gridCol w="936625">
                  <a:extLst>
                    <a:ext uri="{9D8B030D-6E8A-4147-A177-3AD203B41FA5}">
                      <a16:colId xmlns:a16="http://schemas.microsoft.com/office/drawing/2014/main" val="20002"/>
                    </a:ext>
                  </a:extLst>
                </a:gridCol>
                <a:gridCol w="864870">
                  <a:extLst>
                    <a:ext uri="{9D8B030D-6E8A-4147-A177-3AD203B41FA5}">
                      <a16:colId xmlns:a16="http://schemas.microsoft.com/office/drawing/2014/main" val="20003"/>
                    </a:ext>
                  </a:extLst>
                </a:gridCol>
              </a:tblGrid>
              <a:tr h="510549">
                <a:tc>
                  <a:txBody>
                    <a:bodyPr/>
                    <a:lstStyle/>
                    <a:p>
                      <a:pPr marL="85725" marR="107314">
                        <a:lnSpc>
                          <a:spcPts val="1650"/>
                        </a:lnSpc>
                        <a:spcBef>
                          <a:spcPts val="320"/>
                        </a:spcBef>
                      </a:pPr>
                      <a:r>
                        <a:rPr sz="1400" b="1" dirty="0">
                          <a:solidFill>
                            <a:srgbClr val="FFFFFF"/>
                          </a:solidFill>
                          <a:latin typeface="Arial"/>
                          <a:cs typeface="Arial"/>
                        </a:rPr>
                        <a:t>№ </a:t>
                      </a:r>
                      <a:r>
                        <a:rPr sz="1400" b="1" spc="5" dirty="0">
                          <a:solidFill>
                            <a:srgbClr val="FFFFFF"/>
                          </a:solidFill>
                          <a:latin typeface="Arial"/>
                          <a:cs typeface="Arial"/>
                        </a:rPr>
                        <a:t> </a:t>
                      </a:r>
                      <a:r>
                        <a:rPr sz="1400" b="1" spc="-5" dirty="0">
                          <a:solidFill>
                            <a:srgbClr val="FFFFFF"/>
                          </a:solidFill>
                          <a:latin typeface="Arial"/>
                          <a:cs typeface="Arial"/>
                        </a:rPr>
                        <a:t>матча</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00965">
                        <a:lnSpc>
                          <a:spcPts val="1650"/>
                        </a:lnSpc>
                        <a:spcBef>
                          <a:spcPts val="320"/>
                        </a:spcBef>
                      </a:pPr>
                      <a:r>
                        <a:rPr sz="1400" b="1" spc="-5" dirty="0">
                          <a:solidFill>
                            <a:srgbClr val="FFFFFF"/>
                          </a:solidFill>
                          <a:latin typeface="Arial"/>
                          <a:cs typeface="Arial"/>
                        </a:rPr>
                        <a:t>Лидеры?  </a:t>
                      </a:r>
                      <a:r>
                        <a:rPr sz="1400" b="1" dirty="0">
                          <a:solidFill>
                            <a:srgbClr val="FFFFFF"/>
                          </a:solidFill>
                          <a:latin typeface="Arial"/>
                          <a:cs typeface="Arial"/>
                        </a:rPr>
                        <a:t>(L)</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51130">
                        <a:lnSpc>
                          <a:spcPts val="1650"/>
                        </a:lnSpc>
                        <a:spcBef>
                          <a:spcPts val="320"/>
                        </a:spcBef>
                      </a:pPr>
                      <a:r>
                        <a:rPr sz="1400" b="1" spc="-5" dirty="0">
                          <a:solidFill>
                            <a:srgbClr val="FFFFFF"/>
                          </a:solidFill>
                          <a:latin typeface="Arial"/>
                          <a:cs typeface="Arial"/>
                        </a:rPr>
                        <a:t>Дождь?  </a:t>
                      </a:r>
                      <a:r>
                        <a:rPr sz="1400" b="1" dirty="0">
                          <a:solidFill>
                            <a:srgbClr val="FFFFFF"/>
                          </a:solidFill>
                          <a:latin typeface="Arial"/>
                          <a:cs typeface="Arial"/>
                        </a:rPr>
                        <a:t>(R)</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090" marR="114935">
                        <a:lnSpc>
                          <a:spcPts val="1650"/>
                        </a:lnSpc>
                        <a:spcBef>
                          <a:spcPts val="320"/>
                        </a:spcBef>
                      </a:pPr>
                      <a:r>
                        <a:rPr sz="1400" b="1" spc="-5" dirty="0">
                          <a:solidFill>
                            <a:srgbClr val="FFFFFF"/>
                          </a:solidFill>
                          <a:latin typeface="Arial"/>
                          <a:cs typeface="Arial"/>
                        </a:rPr>
                        <a:t>Победа  </a:t>
                      </a:r>
                      <a:r>
                        <a:rPr sz="1400" b="1" dirty="0">
                          <a:solidFill>
                            <a:srgbClr val="FFFFFF"/>
                          </a:solidFill>
                          <a:latin typeface="Arial"/>
                          <a:cs typeface="Arial"/>
                        </a:rPr>
                        <a:t>(Y)</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370849">
                <a:tc>
                  <a:txBody>
                    <a:bodyPr/>
                    <a:lstStyle/>
                    <a:p>
                      <a:pPr marL="85725">
                        <a:lnSpc>
                          <a:spcPct val="100000"/>
                        </a:lnSpc>
                        <a:spcBef>
                          <a:spcPts val="240"/>
                        </a:spcBef>
                      </a:pPr>
                      <a:r>
                        <a:rPr sz="1400" dirty="0">
                          <a:latin typeface="Arial MT"/>
                          <a:cs typeface="Arial MT"/>
                        </a:rPr>
                        <a:t>4</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0</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0</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090">
                        <a:lnSpc>
                          <a:spcPct val="100000"/>
                        </a:lnSpc>
                        <a:spcBef>
                          <a:spcPts val="240"/>
                        </a:spcBef>
                      </a:pPr>
                      <a:r>
                        <a:rPr sz="1400" dirty="0">
                          <a:latin typeface="Arial MT"/>
                          <a:cs typeface="Arial MT"/>
                        </a:rPr>
                        <a:t>1</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r h="370849">
                <a:tc>
                  <a:txBody>
                    <a:bodyPr/>
                    <a:lstStyle/>
                    <a:p>
                      <a:pPr marL="85725">
                        <a:lnSpc>
                          <a:spcPct val="100000"/>
                        </a:lnSpc>
                        <a:spcBef>
                          <a:spcPts val="240"/>
                        </a:spcBef>
                      </a:pPr>
                      <a:r>
                        <a:rPr sz="1400" dirty="0">
                          <a:latin typeface="Arial MT"/>
                          <a:cs typeface="Arial MT"/>
                        </a:rPr>
                        <a:t>6</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0"/>
                        </a:spcBef>
                      </a:pPr>
                      <a:r>
                        <a:rPr sz="1400" dirty="0">
                          <a:latin typeface="Arial MT"/>
                          <a:cs typeface="Arial MT"/>
                        </a:rPr>
                        <a:t>0</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0"/>
                        </a:spcBef>
                      </a:pPr>
                      <a:r>
                        <a:rPr sz="1400" dirty="0">
                          <a:latin typeface="Arial MT"/>
                          <a:cs typeface="Arial MT"/>
                        </a:rPr>
                        <a:t>1</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090">
                        <a:lnSpc>
                          <a:spcPct val="100000"/>
                        </a:lnSpc>
                        <a:spcBef>
                          <a:spcPts val="240"/>
                        </a:spcBef>
                      </a:pPr>
                      <a:r>
                        <a:rPr sz="1400" dirty="0">
                          <a:latin typeface="Arial MT"/>
                          <a:cs typeface="Arial MT"/>
                        </a:rPr>
                        <a:t>1</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2"/>
                  </a:ext>
                </a:extLst>
              </a:tr>
            </a:tbl>
          </a:graphicData>
        </a:graphic>
      </p:graphicFrame>
      <p:grpSp>
        <p:nvGrpSpPr>
          <p:cNvPr id="5" name="object 5"/>
          <p:cNvGrpSpPr/>
          <p:nvPr/>
        </p:nvGrpSpPr>
        <p:grpSpPr>
          <a:xfrm>
            <a:off x="3323913" y="94903"/>
            <a:ext cx="2141220" cy="528320"/>
            <a:chOff x="3323913" y="94903"/>
            <a:chExt cx="2141220" cy="528320"/>
          </a:xfrm>
        </p:grpSpPr>
        <p:sp>
          <p:nvSpPr>
            <p:cNvPr id="6" name="object 6"/>
            <p:cNvSpPr/>
            <p:nvPr/>
          </p:nvSpPr>
          <p:spPr>
            <a:xfrm>
              <a:off x="3455339" y="153888"/>
              <a:ext cx="901065" cy="395605"/>
            </a:xfrm>
            <a:custGeom>
              <a:avLst/>
              <a:gdLst/>
              <a:ahLst/>
              <a:cxnLst/>
              <a:rect l="l" t="t" r="r" b="b"/>
              <a:pathLst>
                <a:path w="901064" h="395605">
                  <a:moveTo>
                    <a:pt x="900636" y="0"/>
                  </a:moveTo>
                  <a:lnTo>
                    <a:pt x="0" y="395029"/>
                  </a:lnTo>
                </a:path>
              </a:pathLst>
            </a:custGeom>
            <a:ln w="57149">
              <a:solidFill>
                <a:srgbClr val="FCA738"/>
              </a:solidFill>
            </a:ln>
          </p:spPr>
          <p:txBody>
            <a:bodyPr wrap="square" lIns="0" tIns="0" rIns="0" bIns="0" rtlCol="0"/>
            <a:lstStyle/>
            <a:p>
              <a:endParaRPr/>
            </a:p>
          </p:txBody>
        </p:sp>
        <p:pic>
          <p:nvPicPr>
            <p:cNvPr id="7" name="object 7"/>
            <p:cNvPicPr/>
            <p:nvPr/>
          </p:nvPicPr>
          <p:blipFill>
            <a:blip r:embed="rId2" cstate="print"/>
            <a:stretch>
              <a:fillRect/>
            </a:stretch>
          </p:blipFill>
          <p:spPr>
            <a:xfrm>
              <a:off x="3323913" y="435669"/>
              <a:ext cx="244674" cy="186934"/>
            </a:xfrm>
            <a:prstGeom prst="rect">
              <a:avLst/>
            </a:prstGeom>
          </p:spPr>
        </p:pic>
        <p:sp>
          <p:nvSpPr>
            <p:cNvPr id="8" name="object 8"/>
            <p:cNvSpPr/>
            <p:nvPr/>
          </p:nvSpPr>
          <p:spPr>
            <a:xfrm>
              <a:off x="4644007" y="123478"/>
              <a:ext cx="695325" cy="405765"/>
            </a:xfrm>
            <a:custGeom>
              <a:avLst/>
              <a:gdLst/>
              <a:ahLst/>
              <a:cxnLst/>
              <a:rect l="l" t="t" r="r" b="b"/>
              <a:pathLst>
                <a:path w="695325" h="405765">
                  <a:moveTo>
                    <a:pt x="0" y="0"/>
                  </a:moveTo>
                  <a:lnTo>
                    <a:pt x="694917" y="405368"/>
                  </a:lnTo>
                </a:path>
              </a:pathLst>
            </a:custGeom>
            <a:ln w="57149">
              <a:solidFill>
                <a:srgbClr val="FCA738"/>
              </a:solidFill>
            </a:ln>
          </p:spPr>
          <p:txBody>
            <a:bodyPr wrap="square" lIns="0" tIns="0" rIns="0" bIns="0" rtlCol="0"/>
            <a:lstStyle/>
            <a:p>
              <a:endParaRPr/>
            </a:p>
          </p:txBody>
        </p:sp>
        <p:pic>
          <p:nvPicPr>
            <p:cNvPr id="9" name="object 9"/>
            <p:cNvPicPr/>
            <p:nvPr/>
          </p:nvPicPr>
          <p:blipFill>
            <a:blip r:embed="rId3" cstate="print"/>
            <a:stretch>
              <a:fillRect/>
            </a:stretch>
          </p:blipFill>
          <p:spPr>
            <a:xfrm>
              <a:off x="5222451" y="412373"/>
              <a:ext cx="242059" cy="201638"/>
            </a:xfrm>
            <a:prstGeom prst="rect">
              <a:avLst/>
            </a:prstGeom>
          </p:spPr>
        </p:pic>
      </p:grpSp>
      <p:sp>
        <p:nvSpPr>
          <p:cNvPr id="10" name="object 10"/>
          <p:cNvSpPr txBox="1"/>
          <p:nvPr/>
        </p:nvSpPr>
        <p:spPr>
          <a:xfrm>
            <a:off x="3348881" y="213774"/>
            <a:ext cx="12446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1</a:t>
            </a:r>
            <a:endParaRPr sz="1400">
              <a:latin typeface="Arial MT"/>
              <a:cs typeface="Arial MT"/>
            </a:endParaRPr>
          </a:p>
        </p:txBody>
      </p:sp>
      <p:sp>
        <p:nvSpPr>
          <p:cNvPr id="11" name="object 11"/>
          <p:cNvSpPr txBox="1"/>
          <p:nvPr/>
        </p:nvSpPr>
        <p:spPr>
          <a:xfrm>
            <a:off x="3924944" y="789837"/>
            <a:ext cx="12446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0</a:t>
            </a:r>
            <a:endParaRPr sz="1400">
              <a:latin typeface="Arial MT"/>
              <a:cs typeface="Arial MT"/>
            </a:endParaRPr>
          </a:p>
        </p:txBody>
      </p:sp>
      <p:sp>
        <p:nvSpPr>
          <p:cNvPr id="12" name="object 12"/>
          <p:cNvSpPr txBox="1"/>
          <p:nvPr/>
        </p:nvSpPr>
        <p:spPr>
          <a:xfrm>
            <a:off x="5508104" y="627533"/>
            <a:ext cx="882015" cy="246221"/>
          </a:xfrm>
          <a:prstGeom prst="rect">
            <a:avLst/>
          </a:prstGeom>
          <a:ln w="25399">
            <a:solidFill>
              <a:srgbClr val="000000"/>
            </a:solidFill>
          </a:ln>
        </p:spPr>
        <p:txBody>
          <a:bodyPr vert="horz" wrap="square" lIns="0" tIns="30480" rIns="0" bIns="0" rtlCol="0">
            <a:spAutoFit/>
          </a:bodyPr>
          <a:lstStyle/>
          <a:p>
            <a:pPr marL="85090">
              <a:lnSpc>
                <a:spcPct val="100000"/>
              </a:lnSpc>
              <a:spcBef>
                <a:spcPts val="240"/>
              </a:spcBef>
            </a:pPr>
            <a:r>
              <a:rPr sz="1400" dirty="0">
                <a:latin typeface="Arial MT"/>
                <a:cs typeface="Arial MT"/>
              </a:rPr>
              <a:t>Ответ: 0</a:t>
            </a:r>
            <a:endParaRPr sz="1400">
              <a:latin typeface="Arial MT"/>
              <a:cs typeface="Arial MT"/>
            </a:endParaRPr>
          </a:p>
        </p:txBody>
      </p:sp>
      <p:sp>
        <p:nvSpPr>
          <p:cNvPr id="13" name="object 13"/>
          <p:cNvSpPr/>
          <p:nvPr/>
        </p:nvSpPr>
        <p:spPr>
          <a:xfrm>
            <a:off x="3059832" y="627533"/>
            <a:ext cx="305435" cy="307975"/>
          </a:xfrm>
          <a:custGeom>
            <a:avLst/>
            <a:gdLst/>
            <a:ahLst/>
            <a:cxnLst/>
            <a:rect l="l" t="t" r="r" b="b"/>
            <a:pathLst>
              <a:path w="305435" h="307975">
                <a:moveTo>
                  <a:pt x="0" y="0"/>
                </a:moveTo>
                <a:lnTo>
                  <a:pt x="304892" y="0"/>
                </a:lnTo>
                <a:lnTo>
                  <a:pt x="304892" y="307776"/>
                </a:lnTo>
                <a:lnTo>
                  <a:pt x="0" y="307776"/>
                </a:lnTo>
                <a:lnTo>
                  <a:pt x="0" y="0"/>
                </a:lnTo>
                <a:close/>
              </a:path>
            </a:pathLst>
          </a:custGeom>
          <a:ln w="25399">
            <a:solidFill>
              <a:srgbClr val="000000"/>
            </a:solidFill>
          </a:ln>
        </p:spPr>
        <p:txBody>
          <a:bodyPr wrap="square" lIns="0" tIns="0" rIns="0" bIns="0" rtlCol="0"/>
          <a:lstStyle/>
          <a:p>
            <a:endParaRPr/>
          </a:p>
        </p:txBody>
      </p:sp>
      <p:sp>
        <p:nvSpPr>
          <p:cNvPr id="14" name="object 14"/>
          <p:cNvSpPr txBox="1"/>
          <p:nvPr/>
        </p:nvSpPr>
        <p:spPr>
          <a:xfrm>
            <a:off x="3132857" y="645821"/>
            <a:ext cx="144145"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V</a:t>
            </a:r>
            <a:endParaRPr sz="1400">
              <a:latin typeface="Arial MT"/>
              <a:cs typeface="Arial MT"/>
            </a:endParaRPr>
          </a:p>
        </p:txBody>
      </p:sp>
      <p:graphicFrame>
        <p:nvGraphicFramePr>
          <p:cNvPr id="15" name="object 15"/>
          <p:cNvGraphicFramePr>
            <a:graphicFrameLocks noGrp="1"/>
          </p:cNvGraphicFramePr>
          <p:nvPr/>
        </p:nvGraphicFramePr>
        <p:xfrm>
          <a:off x="-6350" y="1341263"/>
          <a:ext cx="3529965" cy="1623096"/>
        </p:xfrm>
        <a:graphic>
          <a:graphicData uri="http://schemas.openxmlformats.org/drawingml/2006/table">
            <a:tbl>
              <a:tblPr firstRow="1" bandRow="1">
                <a:tableStyleId>{2D5ABB26-0587-4C30-8999-92F81FD0307C}</a:tableStyleId>
              </a:tblPr>
              <a:tblGrid>
                <a:gridCol w="720090">
                  <a:extLst>
                    <a:ext uri="{9D8B030D-6E8A-4147-A177-3AD203B41FA5}">
                      <a16:colId xmlns:a16="http://schemas.microsoft.com/office/drawing/2014/main" val="20000"/>
                    </a:ext>
                  </a:extLst>
                </a:gridCol>
                <a:gridCol w="1008380">
                  <a:extLst>
                    <a:ext uri="{9D8B030D-6E8A-4147-A177-3AD203B41FA5}">
                      <a16:colId xmlns:a16="http://schemas.microsoft.com/office/drawing/2014/main" val="20001"/>
                    </a:ext>
                  </a:extLst>
                </a:gridCol>
                <a:gridCol w="936625">
                  <a:extLst>
                    <a:ext uri="{9D8B030D-6E8A-4147-A177-3AD203B41FA5}">
                      <a16:colId xmlns:a16="http://schemas.microsoft.com/office/drawing/2014/main" val="20002"/>
                    </a:ext>
                  </a:extLst>
                </a:gridCol>
                <a:gridCol w="864870">
                  <a:extLst>
                    <a:ext uri="{9D8B030D-6E8A-4147-A177-3AD203B41FA5}">
                      <a16:colId xmlns:a16="http://schemas.microsoft.com/office/drawing/2014/main" val="20003"/>
                    </a:ext>
                  </a:extLst>
                </a:gridCol>
              </a:tblGrid>
              <a:tr h="510549">
                <a:tc>
                  <a:txBody>
                    <a:bodyPr/>
                    <a:lstStyle/>
                    <a:p>
                      <a:pPr marL="85725" marR="107314">
                        <a:lnSpc>
                          <a:spcPts val="1650"/>
                        </a:lnSpc>
                        <a:spcBef>
                          <a:spcPts val="320"/>
                        </a:spcBef>
                      </a:pPr>
                      <a:r>
                        <a:rPr sz="1400" b="1" dirty="0">
                          <a:solidFill>
                            <a:srgbClr val="FFFFFF"/>
                          </a:solidFill>
                          <a:latin typeface="Arial"/>
                          <a:cs typeface="Arial"/>
                        </a:rPr>
                        <a:t>№ </a:t>
                      </a:r>
                      <a:r>
                        <a:rPr sz="1400" b="1" spc="5" dirty="0">
                          <a:solidFill>
                            <a:srgbClr val="FFFFFF"/>
                          </a:solidFill>
                          <a:latin typeface="Arial"/>
                          <a:cs typeface="Arial"/>
                        </a:rPr>
                        <a:t> </a:t>
                      </a:r>
                      <a:r>
                        <a:rPr sz="1400" b="1" spc="-5" dirty="0">
                          <a:solidFill>
                            <a:srgbClr val="FFFFFF"/>
                          </a:solidFill>
                          <a:latin typeface="Arial"/>
                          <a:cs typeface="Arial"/>
                        </a:rPr>
                        <a:t>матча</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00965">
                        <a:lnSpc>
                          <a:spcPts val="1650"/>
                        </a:lnSpc>
                        <a:spcBef>
                          <a:spcPts val="320"/>
                        </a:spcBef>
                      </a:pPr>
                      <a:r>
                        <a:rPr sz="1400" b="1" spc="-5" dirty="0">
                          <a:solidFill>
                            <a:srgbClr val="FFFFFF"/>
                          </a:solidFill>
                          <a:latin typeface="Arial"/>
                          <a:cs typeface="Arial"/>
                        </a:rPr>
                        <a:t>Лидеры?  </a:t>
                      </a:r>
                      <a:r>
                        <a:rPr sz="1400" b="1" dirty="0">
                          <a:solidFill>
                            <a:srgbClr val="FFFFFF"/>
                          </a:solidFill>
                          <a:latin typeface="Arial"/>
                          <a:cs typeface="Arial"/>
                        </a:rPr>
                        <a:t>(L)</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51130">
                        <a:lnSpc>
                          <a:spcPts val="1650"/>
                        </a:lnSpc>
                        <a:spcBef>
                          <a:spcPts val="320"/>
                        </a:spcBef>
                      </a:pPr>
                      <a:r>
                        <a:rPr sz="1400" b="1" spc="-5" dirty="0">
                          <a:solidFill>
                            <a:srgbClr val="FFFFFF"/>
                          </a:solidFill>
                          <a:latin typeface="Arial"/>
                          <a:cs typeface="Arial"/>
                        </a:rPr>
                        <a:t>Дождь?  </a:t>
                      </a:r>
                      <a:r>
                        <a:rPr sz="1400" b="1" dirty="0">
                          <a:solidFill>
                            <a:srgbClr val="FFFFFF"/>
                          </a:solidFill>
                          <a:latin typeface="Arial"/>
                          <a:cs typeface="Arial"/>
                        </a:rPr>
                        <a:t>(R)</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090" marR="114935">
                        <a:lnSpc>
                          <a:spcPts val="1650"/>
                        </a:lnSpc>
                        <a:spcBef>
                          <a:spcPts val="320"/>
                        </a:spcBef>
                      </a:pPr>
                      <a:r>
                        <a:rPr sz="1400" b="1" spc="-5" dirty="0">
                          <a:solidFill>
                            <a:srgbClr val="FFFFFF"/>
                          </a:solidFill>
                          <a:latin typeface="Arial"/>
                          <a:cs typeface="Arial"/>
                        </a:rPr>
                        <a:t>Победа  </a:t>
                      </a:r>
                      <a:r>
                        <a:rPr sz="1400" b="1" dirty="0">
                          <a:solidFill>
                            <a:srgbClr val="FFFFFF"/>
                          </a:solidFill>
                          <a:latin typeface="Arial"/>
                          <a:cs typeface="Arial"/>
                        </a:rPr>
                        <a:t>(Y)</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370849">
                <a:tc>
                  <a:txBody>
                    <a:bodyPr/>
                    <a:lstStyle/>
                    <a:p>
                      <a:pPr marL="85725">
                        <a:lnSpc>
                          <a:spcPct val="100000"/>
                        </a:lnSpc>
                        <a:spcBef>
                          <a:spcPts val="240"/>
                        </a:spcBef>
                      </a:pPr>
                      <a:r>
                        <a:rPr sz="1400" dirty="0">
                          <a:latin typeface="Arial MT"/>
                          <a:cs typeface="Arial MT"/>
                        </a:rPr>
                        <a:t>1</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1</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1</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090">
                        <a:lnSpc>
                          <a:spcPct val="100000"/>
                        </a:lnSpc>
                        <a:spcBef>
                          <a:spcPts val="240"/>
                        </a:spcBef>
                      </a:pPr>
                      <a:r>
                        <a:rPr sz="1400" dirty="0">
                          <a:latin typeface="Arial MT"/>
                          <a:cs typeface="Arial MT"/>
                        </a:rPr>
                        <a:t>0</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r h="370849">
                <a:tc>
                  <a:txBody>
                    <a:bodyPr/>
                    <a:lstStyle/>
                    <a:p>
                      <a:pPr marL="85725">
                        <a:lnSpc>
                          <a:spcPct val="100000"/>
                        </a:lnSpc>
                        <a:spcBef>
                          <a:spcPts val="240"/>
                        </a:spcBef>
                      </a:pPr>
                      <a:r>
                        <a:rPr sz="1400" dirty="0">
                          <a:latin typeface="Arial MT"/>
                          <a:cs typeface="Arial MT"/>
                        </a:rPr>
                        <a:t>2</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0"/>
                        </a:spcBef>
                      </a:pPr>
                      <a:r>
                        <a:rPr sz="1400" dirty="0">
                          <a:latin typeface="Arial MT"/>
                          <a:cs typeface="Arial MT"/>
                        </a:rPr>
                        <a:t>1</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0"/>
                        </a:spcBef>
                      </a:pPr>
                      <a:r>
                        <a:rPr sz="1400" dirty="0">
                          <a:latin typeface="Arial MT"/>
                          <a:cs typeface="Arial MT"/>
                        </a:rPr>
                        <a:t>0</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090">
                        <a:lnSpc>
                          <a:spcPct val="100000"/>
                        </a:lnSpc>
                        <a:spcBef>
                          <a:spcPts val="240"/>
                        </a:spcBef>
                      </a:pPr>
                      <a:r>
                        <a:rPr sz="1400" dirty="0">
                          <a:latin typeface="Arial MT"/>
                          <a:cs typeface="Arial MT"/>
                        </a:rPr>
                        <a:t>1</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2"/>
                  </a:ext>
                </a:extLst>
              </a:tr>
              <a:tr h="370849">
                <a:tc>
                  <a:txBody>
                    <a:bodyPr/>
                    <a:lstStyle/>
                    <a:p>
                      <a:pPr marL="85725">
                        <a:lnSpc>
                          <a:spcPct val="100000"/>
                        </a:lnSpc>
                        <a:spcBef>
                          <a:spcPts val="244"/>
                        </a:spcBef>
                      </a:pPr>
                      <a:r>
                        <a:rPr sz="1400" dirty="0">
                          <a:latin typeface="Arial MT"/>
                          <a:cs typeface="Arial MT"/>
                        </a:rPr>
                        <a:t>3</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090">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3"/>
                  </a:ext>
                </a:extLst>
              </a:tr>
            </a:tbl>
          </a:graphicData>
        </a:graphic>
      </p:graphicFrame>
      <p:grpSp>
        <p:nvGrpSpPr>
          <p:cNvPr id="16" name="object 16"/>
          <p:cNvGrpSpPr/>
          <p:nvPr/>
        </p:nvGrpSpPr>
        <p:grpSpPr>
          <a:xfrm>
            <a:off x="1525633" y="752847"/>
            <a:ext cx="2645410" cy="596265"/>
            <a:chOff x="1525633" y="752847"/>
            <a:chExt cx="2645410" cy="596265"/>
          </a:xfrm>
        </p:grpSpPr>
        <p:sp>
          <p:nvSpPr>
            <p:cNvPr id="17" name="object 17"/>
            <p:cNvSpPr/>
            <p:nvPr/>
          </p:nvSpPr>
          <p:spPr>
            <a:xfrm>
              <a:off x="1659969" y="781422"/>
              <a:ext cx="1400175" cy="500380"/>
            </a:xfrm>
            <a:custGeom>
              <a:avLst/>
              <a:gdLst/>
              <a:ahLst/>
              <a:cxnLst/>
              <a:rect l="l" t="t" r="r" b="b"/>
              <a:pathLst>
                <a:path w="1400175" h="500380">
                  <a:moveTo>
                    <a:pt x="1399862" y="0"/>
                  </a:moveTo>
                  <a:lnTo>
                    <a:pt x="0" y="500197"/>
                  </a:lnTo>
                </a:path>
              </a:pathLst>
            </a:custGeom>
            <a:ln w="57149">
              <a:solidFill>
                <a:srgbClr val="FCA738"/>
              </a:solidFill>
            </a:ln>
          </p:spPr>
          <p:txBody>
            <a:bodyPr wrap="square" lIns="0" tIns="0" rIns="0" bIns="0" rtlCol="0"/>
            <a:lstStyle/>
            <a:p>
              <a:endParaRPr/>
            </a:p>
          </p:txBody>
        </p:sp>
        <p:pic>
          <p:nvPicPr>
            <p:cNvPr id="18" name="object 18"/>
            <p:cNvPicPr/>
            <p:nvPr/>
          </p:nvPicPr>
          <p:blipFill>
            <a:blip r:embed="rId4" cstate="print"/>
            <a:stretch>
              <a:fillRect/>
            </a:stretch>
          </p:blipFill>
          <p:spPr>
            <a:xfrm>
              <a:off x="1525633" y="1170896"/>
              <a:ext cx="245059" cy="178194"/>
            </a:xfrm>
            <a:prstGeom prst="rect">
              <a:avLst/>
            </a:prstGeom>
          </p:spPr>
        </p:pic>
        <p:sp>
          <p:nvSpPr>
            <p:cNvPr id="19" name="object 19"/>
            <p:cNvSpPr/>
            <p:nvPr/>
          </p:nvSpPr>
          <p:spPr>
            <a:xfrm>
              <a:off x="3364724" y="781422"/>
              <a:ext cx="684530" cy="457834"/>
            </a:xfrm>
            <a:custGeom>
              <a:avLst/>
              <a:gdLst/>
              <a:ahLst/>
              <a:cxnLst/>
              <a:rect l="l" t="t" r="r" b="b"/>
              <a:pathLst>
                <a:path w="684529" h="457834">
                  <a:moveTo>
                    <a:pt x="0" y="0"/>
                  </a:moveTo>
                  <a:lnTo>
                    <a:pt x="684351" y="457284"/>
                  </a:lnTo>
                </a:path>
              </a:pathLst>
            </a:custGeom>
            <a:ln w="57149">
              <a:solidFill>
                <a:srgbClr val="FCA738"/>
              </a:solidFill>
            </a:ln>
          </p:spPr>
          <p:txBody>
            <a:bodyPr wrap="square" lIns="0" tIns="0" rIns="0" bIns="0" rtlCol="0"/>
            <a:lstStyle/>
            <a:p>
              <a:endParaRPr/>
            </a:p>
          </p:txBody>
        </p:sp>
        <p:pic>
          <p:nvPicPr>
            <p:cNvPr id="20" name="object 20"/>
            <p:cNvPicPr/>
            <p:nvPr/>
          </p:nvPicPr>
          <p:blipFill>
            <a:blip r:embed="rId5" cstate="print"/>
            <a:stretch>
              <a:fillRect/>
            </a:stretch>
          </p:blipFill>
          <p:spPr>
            <a:xfrm>
              <a:off x="3931355" y="1120986"/>
              <a:ext cx="239676" cy="208692"/>
            </a:xfrm>
            <a:prstGeom prst="rect">
              <a:avLst/>
            </a:prstGeom>
          </p:spPr>
        </p:pic>
      </p:grpSp>
      <p:sp>
        <p:nvSpPr>
          <p:cNvPr id="21" name="object 21"/>
          <p:cNvSpPr txBox="1"/>
          <p:nvPr/>
        </p:nvSpPr>
        <p:spPr>
          <a:xfrm>
            <a:off x="1908721" y="789837"/>
            <a:ext cx="12446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1</a:t>
            </a:r>
            <a:endParaRPr sz="1400">
              <a:latin typeface="Arial MT"/>
              <a:cs typeface="Arial MT"/>
            </a:endParaRPr>
          </a:p>
        </p:txBody>
      </p:sp>
      <p:sp>
        <p:nvSpPr>
          <p:cNvPr id="22" name="object 22"/>
          <p:cNvSpPr txBox="1"/>
          <p:nvPr/>
        </p:nvSpPr>
        <p:spPr>
          <a:xfrm>
            <a:off x="4284985" y="2806062"/>
            <a:ext cx="3329304" cy="657860"/>
          </a:xfrm>
          <a:prstGeom prst="rect">
            <a:avLst/>
          </a:prstGeom>
        </p:spPr>
        <p:txBody>
          <a:bodyPr vert="horz" wrap="square" lIns="0" tIns="22860" rIns="0" bIns="0" rtlCol="0">
            <a:spAutoFit/>
          </a:bodyPr>
          <a:lstStyle/>
          <a:p>
            <a:pPr marL="12700" marR="5080">
              <a:lnSpc>
                <a:spcPts val="1650"/>
              </a:lnSpc>
              <a:spcBef>
                <a:spcPts val="180"/>
              </a:spcBef>
            </a:pPr>
            <a:r>
              <a:rPr sz="1400" dirty="0">
                <a:latin typeface="Arial MT"/>
                <a:cs typeface="Arial MT"/>
              </a:rPr>
              <a:t>В этом листе все объекты принадлежат  одному классу (Y=1). Здесь ветвления  заканчиваются.</a:t>
            </a:r>
          </a:p>
        </p:txBody>
      </p:sp>
      <p:sp>
        <p:nvSpPr>
          <p:cNvPr id="23" name="object 23"/>
          <p:cNvSpPr txBox="1"/>
          <p:nvPr/>
        </p:nvSpPr>
        <p:spPr>
          <a:xfrm>
            <a:off x="73025" y="3238110"/>
            <a:ext cx="267779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Будем строить ветвление здесь</a:t>
            </a:r>
          </a:p>
        </p:txBody>
      </p:sp>
      <p:sp>
        <p:nvSpPr>
          <p:cNvPr id="24" name="object 24"/>
          <p:cNvSpPr txBox="1"/>
          <p:nvPr/>
        </p:nvSpPr>
        <p:spPr>
          <a:xfrm>
            <a:off x="5149081" y="18288"/>
            <a:ext cx="12446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0</a:t>
            </a:r>
            <a:endParaRPr sz="1400">
              <a:latin typeface="Arial MT"/>
              <a:cs typeface="Arial M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484037"/>
            <a:ext cx="7259320" cy="1166495"/>
          </a:xfrm>
          <a:prstGeom prst="rect">
            <a:avLst/>
          </a:prstGeom>
        </p:spPr>
        <p:txBody>
          <a:bodyPr vert="horz" wrap="square" lIns="0" tIns="12700" rIns="0" bIns="0" rtlCol="0">
            <a:spAutoFit/>
          </a:bodyPr>
          <a:lstStyle/>
          <a:p>
            <a:pPr marL="12700" marR="5080">
              <a:lnSpc>
                <a:spcPct val="100000"/>
              </a:lnSpc>
              <a:spcBef>
                <a:spcPts val="100"/>
              </a:spcBef>
            </a:pPr>
            <a:r>
              <a:rPr spc="-5" dirty="0"/>
              <a:t>Теперь</a:t>
            </a:r>
            <a:r>
              <a:rPr spc="-30" dirty="0"/>
              <a:t> </a:t>
            </a:r>
            <a:r>
              <a:rPr spc="-5" dirty="0"/>
              <a:t>работаем</a:t>
            </a:r>
            <a:r>
              <a:rPr spc="-20" dirty="0"/>
              <a:t> </a:t>
            </a:r>
            <a:r>
              <a:rPr dirty="0"/>
              <a:t>с</a:t>
            </a:r>
            <a:r>
              <a:rPr spc="-20" dirty="0"/>
              <a:t> </a:t>
            </a:r>
            <a:r>
              <a:rPr spc="-5" dirty="0"/>
              <a:t>объектами</a:t>
            </a:r>
            <a:r>
              <a:rPr spc="-20" dirty="0"/>
              <a:t> </a:t>
            </a:r>
            <a:r>
              <a:rPr spc="-5" dirty="0"/>
              <a:t>из</a:t>
            </a:r>
            <a:r>
              <a:rPr spc="-20" dirty="0"/>
              <a:t> </a:t>
            </a:r>
            <a:r>
              <a:rPr spc="-5" dirty="0"/>
              <a:t>левой </a:t>
            </a:r>
            <a:r>
              <a:rPr spc="-840" dirty="0"/>
              <a:t> </a:t>
            </a:r>
            <a:r>
              <a:rPr spc="-5" dirty="0"/>
              <a:t>вершины</a:t>
            </a:r>
          </a:p>
          <a:p>
            <a:pPr marL="96520">
              <a:lnSpc>
                <a:spcPct val="100000"/>
              </a:lnSpc>
              <a:spcBef>
                <a:spcPts val="345"/>
              </a:spcBef>
            </a:pPr>
            <a:r>
              <a:rPr sz="2200" b="0" spc="-5" dirty="0">
                <a:solidFill>
                  <a:srgbClr val="000000"/>
                </a:solidFill>
                <a:latin typeface="Verdana"/>
                <a:cs typeface="Verdana"/>
              </a:rPr>
              <a:t>Здесь</a:t>
            </a:r>
            <a:r>
              <a:rPr sz="2200" b="0" spc="-55" dirty="0">
                <a:solidFill>
                  <a:srgbClr val="000000"/>
                </a:solidFill>
                <a:latin typeface="Verdana"/>
                <a:cs typeface="Verdana"/>
              </a:rPr>
              <a:t> </a:t>
            </a:r>
            <a:r>
              <a:rPr sz="2200" b="0" spc="-5" dirty="0">
                <a:solidFill>
                  <a:srgbClr val="000000"/>
                </a:solidFill>
                <a:latin typeface="Verdana"/>
                <a:cs typeface="Verdana"/>
              </a:rPr>
              <a:t>получаем</a:t>
            </a:r>
            <a:endParaRPr sz="2200">
              <a:latin typeface="Verdana"/>
              <a:cs typeface="Verdana"/>
            </a:endParaRPr>
          </a:p>
        </p:txBody>
      </p:sp>
      <p:sp>
        <p:nvSpPr>
          <p:cNvPr id="3" name="object 3"/>
          <p:cNvSpPr txBox="1"/>
          <p:nvPr/>
        </p:nvSpPr>
        <p:spPr>
          <a:xfrm>
            <a:off x="468561" y="1956579"/>
            <a:ext cx="3318510" cy="1694180"/>
          </a:xfrm>
          <a:prstGeom prst="rect">
            <a:avLst/>
          </a:prstGeom>
        </p:spPr>
        <p:txBody>
          <a:bodyPr vert="horz" wrap="square" lIns="0" tIns="24765" rIns="0" bIns="0" rtlCol="0">
            <a:spAutoFit/>
          </a:bodyPr>
          <a:lstStyle/>
          <a:p>
            <a:pPr marL="12700" marR="1440815">
              <a:lnSpc>
                <a:spcPts val="2630"/>
              </a:lnSpc>
              <a:spcBef>
                <a:spcPts val="195"/>
              </a:spcBef>
            </a:pPr>
            <a:r>
              <a:rPr sz="2200" spc="-5" dirty="0">
                <a:latin typeface="Verdana"/>
                <a:cs typeface="Verdana"/>
              </a:rPr>
              <a:t>Gini(L)=0.16 </a:t>
            </a:r>
            <a:r>
              <a:rPr sz="2200" spc="-760" dirty="0">
                <a:latin typeface="Verdana"/>
                <a:cs typeface="Verdana"/>
              </a:rPr>
              <a:t> </a:t>
            </a:r>
            <a:r>
              <a:rPr sz="2200" spc="-5" dirty="0">
                <a:latin typeface="Verdana"/>
                <a:cs typeface="Verdana"/>
              </a:rPr>
              <a:t>Gini(R)=0.16</a:t>
            </a:r>
            <a:endParaRPr sz="2200">
              <a:latin typeface="Verdana"/>
              <a:cs typeface="Verdana"/>
            </a:endParaRPr>
          </a:p>
          <a:p>
            <a:pPr>
              <a:lnSpc>
                <a:spcPct val="100000"/>
              </a:lnSpc>
              <a:spcBef>
                <a:spcPts val="10"/>
              </a:spcBef>
            </a:pPr>
            <a:endParaRPr sz="2150">
              <a:latin typeface="Verdana"/>
              <a:cs typeface="Verdana"/>
            </a:endParaRPr>
          </a:p>
          <a:p>
            <a:pPr marL="12700" marR="5080">
              <a:lnSpc>
                <a:spcPts val="2620"/>
              </a:lnSpc>
            </a:pPr>
            <a:r>
              <a:rPr sz="2200" spc="-5" dirty="0">
                <a:latin typeface="Verdana"/>
                <a:cs typeface="Verdana"/>
              </a:rPr>
              <a:t>Можно</a:t>
            </a:r>
            <a:r>
              <a:rPr sz="2200" spc="-50" dirty="0">
                <a:latin typeface="Verdana"/>
                <a:cs typeface="Verdana"/>
              </a:rPr>
              <a:t> </a:t>
            </a:r>
            <a:r>
              <a:rPr sz="2200" spc="-5" dirty="0">
                <a:latin typeface="Verdana"/>
                <a:cs typeface="Verdana"/>
              </a:rPr>
              <a:t>выбрать</a:t>
            </a:r>
            <a:r>
              <a:rPr sz="2200" spc="-50" dirty="0">
                <a:latin typeface="Verdana"/>
                <a:cs typeface="Verdana"/>
              </a:rPr>
              <a:t> </a:t>
            </a:r>
            <a:r>
              <a:rPr sz="2200" spc="-5" dirty="0">
                <a:latin typeface="Verdana"/>
                <a:cs typeface="Verdana"/>
              </a:rPr>
              <a:t>любой </a:t>
            </a:r>
            <a:r>
              <a:rPr sz="2200" spc="-760" dirty="0">
                <a:latin typeface="Verdana"/>
                <a:cs typeface="Verdana"/>
              </a:rPr>
              <a:t> </a:t>
            </a:r>
            <a:r>
              <a:rPr sz="2200" spc="-5" dirty="0">
                <a:latin typeface="Verdana"/>
                <a:cs typeface="Verdana"/>
              </a:rPr>
              <a:t>из</a:t>
            </a:r>
            <a:r>
              <a:rPr sz="2200" spc="-15" dirty="0">
                <a:latin typeface="Verdana"/>
                <a:cs typeface="Verdana"/>
              </a:rPr>
              <a:t> </a:t>
            </a:r>
            <a:r>
              <a:rPr sz="2200" spc="-5" dirty="0">
                <a:latin typeface="Verdana"/>
                <a:cs typeface="Verdana"/>
              </a:rPr>
              <a:t>признаков.</a:t>
            </a:r>
            <a:endParaRPr sz="2200">
              <a:latin typeface="Verdana"/>
              <a:cs typeface="Verdana"/>
            </a:endParaRPr>
          </a:p>
        </p:txBody>
      </p:sp>
      <p:graphicFrame>
        <p:nvGraphicFramePr>
          <p:cNvPr id="4" name="object 4"/>
          <p:cNvGraphicFramePr>
            <a:graphicFrameLocks noGrp="1"/>
          </p:cNvGraphicFramePr>
          <p:nvPr/>
        </p:nvGraphicFramePr>
        <p:xfrm>
          <a:off x="5285730" y="2421383"/>
          <a:ext cx="3529965" cy="1623096"/>
        </p:xfrm>
        <a:graphic>
          <a:graphicData uri="http://schemas.openxmlformats.org/drawingml/2006/table">
            <a:tbl>
              <a:tblPr firstRow="1" bandRow="1">
                <a:tableStyleId>{2D5ABB26-0587-4C30-8999-92F81FD0307C}</a:tableStyleId>
              </a:tblPr>
              <a:tblGrid>
                <a:gridCol w="720090">
                  <a:extLst>
                    <a:ext uri="{9D8B030D-6E8A-4147-A177-3AD203B41FA5}">
                      <a16:colId xmlns:a16="http://schemas.microsoft.com/office/drawing/2014/main" val="20000"/>
                    </a:ext>
                  </a:extLst>
                </a:gridCol>
                <a:gridCol w="1008380">
                  <a:extLst>
                    <a:ext uri="{9D8B030D-6E8A-4147-A177-3AD203B41FA5}">
                      <a16:colId xmlns:a16="http://schemas.microsoft.com/office/drawing/2014/main" val="20001"/>
                    </a:ext>
                  </a:extLst>
                </a:gridCol>
                <a:gridCol w="936625">
                  <a:extLst>
                    <a:ext uri="{9D8B030D-6E8A-4147-A177-3AD203B41FA5}">
                      <a16:colId xmlns:a16="http://schemas.microsoft.com/office/drawing/2014/main" val="20002"/>
                    </a:ext>
                  </a:extLst>
                </a:gridCol>
                <a:gridCol w="864870">
                  <a:extLst>
                    <a:ext uri="{9D8B030D-6E8A-4147-A177-3AD203B41FA5}">
                      <a16:colId xmlns:a16="http://schemas.microsoft.com/office/drawing/2014/main" val="20003"/>
                    </a:ext>
                  </a:extLst>
                </a:gridCol>
              </a:tblGrid>
              <a:tr h="510549">
                <a:tc>
                  <a:txBody>
                    <a:bodyPr/>
                    <a:lstStyle/>
                    <a:p>
                      <a:pPr marL="85725" marR="107314">
                        <a:lnSpc>
                          <a:spcPts val="1650"/>
                        </a:lnSpc>
                        <a:spcBef>
                          <a:spcPts val="325"/>
                        </a:spcBef>
                      </a:pPr>
                      <a:r>
                        <a:rPr sz="1400" b="1" dirty="0">
                          <a:solidFill>
                            <a:srgbClr val="FFFFFF"/>
                          </a:solidFill>
                          <a:latin typeface="Arial"/>
                          <a:cs typeface="Arial"/>
                        </a:rPr>
                        <a:t>№ </a:t>
                      </a:r>
                      <a:r>
                        <a:rPr sz="1400" b="1" spc="5" dirty="0">
                          <a:solidFill>
                            <a:srgbClr val="FFFFFF"/>
                          </a:solidFill>
                          <a:latin typeface="Arial"/>
                          <a:cs typeface="Arial"/>
                        </a:rPr>
                        <a:t> </a:t>
                      </a:r>
                      <a:r>
                        <a:rPr sz="1400" b="1" spc="-5" dirty="0">
                          <a:solidFill>
                            <a:srgbClr val="FFFFFF"/>
                          </a:solidFill>
                          <a:latin typeface="Arial"/>
                          <a:cs typeface="Arial"/>
                        </a:rPr>
                        <a:t>матча</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00965">
                        <a:lnSpc>
                          <a:spcPts val="1650"/>
                        </a:lnSpc>
                        <a:spcBef>
                          <a:spcPts val="325"/>
                        </a:spcBef>
                      </a:pPr>
                      <a:r>
                        <a:rPr sz="1400" b="1" spc="-5" dirty="0">
                          <a:solidFill>
                            <a:srgbClr val="FFFFFF"/>
                          </a:solidFill>
                          <a:latin typeface="Arial"/>
                          <a:cs typeface="Arial"/>
                        </a:rPr>
                        <a:t>Лидеры?  </a:t>
                      </a:r>
                      <a:r>
                        <a:rPr sz="1400" b="1" dirty="0">
                          <a:solidFill>
                            <a:srgbClr val="FFFFFF"/>
                          </a:solidFill>
                          <a:latin typeface="Arial"/>
                          <a:cs typeface="Arial"/>
                        </a:rPr>
                        <a:t>(L)</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51130">
                        <a:lnSpc>
                          <a:spcPts val="1650"/>
                        </a:lnSpc>
                        <a:spcBef>
                          <a:spcPts val="325"/>
                        </a:spcBef>
                      </a:pPr>
                      <a:r>
                        <a:rPr sz="1400" b="1" spc="-5" dirty="0">
                          <a:solidFill>
                            <a:srgbClr val="FFFFFF"/>
                          </a:solidFill>
                          <a:latin typeface="Arial"/>
                          <a:cs typeface="Arial"/>
                        </a:rPr>
                        <a:t>Дождь?  </a:t>
                      </a:r>
                      <a:r>
                        <a:rPr sz="1400" b="1" dirty="0">
                          <a:solidFill>
                            <a:srgbClr val="FFFFFF"/>
                          </a:solidFill>
                          <a:latin typeface="Arial"/>
                          <a:cs typeface="Arial"/>
                        </a:rPr>
                        <a:t>(R)</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14935">
                        <a:lnSpc>
                          <a:spcPts val="1650"/>
                        </a:lnSpc>
                        <a:spcBef>
                          <a:spcPts val="325"/>
                        </a:spcBef>
                      </a:pPr>
                      <a:r>
                        <a:rPr sz="1400" b="1" spc="-5" dirty="0">
                          <a:solidFill>
                            <a:srgbClr val="FFFFFF"/>
                          </a:solidFill>
                          <a:latin typeface="Arial"/>
                          <a:cs typeface="Arial"/>
                        </a:rPr>
                        <a:t>Победа  </a:t>
                      </a:r>
                      <a:r>
                        <a:rPr sz="1400" b="1" dirty="0">
                          <a:solidFill>
                            <a:srgbClr val="FFFFFF"/>
                          </a:solidFill>
                          <a:latin typeface="Arial"/>
                          <a:cs typeface="Arial"/>
                        </a:rPr>
                        <a:t>(Y)</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370849">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r h="370849">
                <a:tc>
                  <a:txBody>
                    <a:bodyPr/>
                    <a:lstStyle/>
                    <a:p>
                      <a:pPr marL="85725">
                        <a:lnSpc>
                          <a:spcPct val="100000"/>
                        </a:lnSpc>
                        <a:spcBef>
                          <a:spcPts val="244"/>
                        </a:spcBef>
                      </a:pPr>
                      <a:r>
                        <a:rPr sz="1400" dirty="0">
                          <a:latin typeface="Arial MT"/>
                          <a:cs typeface="Arial MT"/>
                        </a:rPr>
                        <a:t>2</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2"/>
                  </a:ext>
                </a:extLst>
              </a:tr>
              <a:tr h="370849">
                <a:tc>
                  <a:txBody>
                    <a:bodyPr/>
                    <a:lstStyle/>
                    <a:p>
                      <a:pPr marL="85725">
                        <a:lnSpc>
                          <a:spcPct val="100000"/>
                        </a:lnSpc>
                        <a:spcBef>
                          <a:spcPts val="244"/>
                        </a:spcBef>
                      </a:pPr>
                      <a:r>
                        <a:rPr sz="1400" dirty="0">
                          <a:latin typeface="Arial MT"/>
                          <a:cs typeface="Arial MT"/>
                        </a:rPr>
                        <a:t>3</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287C94-183C-3359-0B7F-5A749630A543}"/>
              </a:ext>
            </a:extLst>
          </p:cNvPr>
          <p:cNvSpPr>
            <a:spLocks noGrp="1"/>
          </p:cNvSpPr>
          <p:nvPr>
            <p:ph type="title"/>
          </p:nvPr>
        </p:nvSpPr>
        <p:spPr>
          <a:xfrm>
            <a:off x="628650" y="0"/>
            <a:ext cx="7886700" cy="994172"/>
          </a:xfrm>
        </p:spPr>
        <p:txBody>
          <a:bodyPr/>
          <a:lstStyle/>
          <a:p>
            <a:pPr algn="ctr"/>
            <a:r>
              <a:rPr lang="ru-RU" dirty="0"/>
              <a:t>Определение</a:t>
            </a:r>
          </a:p>
        </p:txBody>
      </p:sp>
      <p:sp>
        <p:nvSpPr>
          <p:cNvPr id="3" name="TextBox 2">
            <a:extLst>
              <a:ext uri="{FF2B5EF4-FFF2-40B4-BE49-F238E27FC236}">
                <a16:creationId xmlns:a16="http://schemas.microsoft.com/office/drawing/2014/main" id="{A03EBB57-1879-564C-7756-E5C786BA3657}"/>
              </a:ext>
            </a:extLst>
          </p:cNvPr>
          <p:cNvSpPr txBox="1"/>
          <p:nvPr/>
        </p:nvSpPr>
        <p:spPr>
          <a:xfrm>
            <a:off x="381000" y="1200150"/>
            <a:ext cx="8229600" cy="3693319"/>
          </a:xfrm>
          <a:prstGeom prst="rect">
            <a:avLst/>
          </a:prstGeom>
          <a:noFill/>
        </p:spPr>
        <p:txBody>
          <a:bodyPr wrap="square" rtlCol="0">
            <a:spAutoFit/>
          </a:bodyPr>
          <a:lstStyle/>
          <a:p>
            <a:r>
              <a:rPr lang="ru-RU" b="1" dirty="0"/>
              <a:t>Дерево решений </a:t>
            </a:r>
            <a:r>
              <a:rPr lang="ru-RU" dirty="0"/>
              <a:t>— это метод машинного обучения и анализа данных, который используется для классификации и регрессии. Оно представляет собой графическую модель, состоящую из узлов и ветвей, где каждый узел соответствует определенному признаку (фактору), а ветви показывают возможные значения этого признака. </a:t>
            </a:r>
          </a:p>
          <a:p>
            <a:endParaRPr lang="ru-RU" dirty="0"/>
          </a:p>
          <a:p>
            <a:endParaRPr lang="ru-RU" dirty="0"/>
          </a:p>
          <a:p>
            <a:r>
              <a:rPr lang="ru-RU" dirty="0"/>
              <a:t>Процесс начинается с корневого узла, который делит данные на подгруппы на основе значений признаков. Каждое разветвление продолжается до тех пор, пока не будет достигнута конечная цель, например, предсказание класса или значения. Деревья решений легко интерпретировать и визуализировать, что делает их популярными в различных областях, включая бизнес, медицину и финансы.</a:t>
            </a:r>
          </a:p>
        </p:txBody>
      </p:sp>
    </p:spTree>
    <p:extLst>
      <p:ext uri="{BB962C8B-B14F-4D97-AF65-F5344CB8AC3E}">
        <p14:creationId xmlns:p14="http://schemas.microsoft.com/office/powerpoint/2010/main" val="4114076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55976" y="0"/>
            <a:ext cx="314960" cy="307975"/>
          </a:xfrm>
          <a:custGeom>
            <a:avLst/>
            <a:gdLst/>
            <a:ahLst/>
            <a:cxnLst/>
            <a:rect l="l" t="t" r="r" b="b"/>
            <a:pathLst>
              <a:path w="314960" h="307975">
                <a:moveTo>
                  <a:pt x="0" y="0"/>
                </a:moveTo>
                <a:lnTo>
                  <a:pt x="314509" y="0"/>
                </a:lnTo>
                <a:lnTo>
                  <a:pt x="314509" y="307776"/>
                </a:lnTo>
                <a:lnTo>
                  <a:pt x="0" y="307776"/>
                </a:lnTo>
                <a:lnTo>
                  <a:pt x="0" y="0"/>
                </a:lnTo>
                <a:close/>
              </a:path>
            </a:pathLst>
          </a:custGeom>
          <a:ln w="25399">
            <a:solidFill>
              <a:srgbClr val="000000"/>
            </a:solidFill>
          </a:ln>
        </p:spPr>
        <p:txBody>
          <a:bodyPr wrap="square" lIns="0" tIns="0" rIns="0" bIns="0" rtlCol="0"/>
          <a:lstStyle/>
          <a:p>
            <a:endParaRPr/>
          </a:p>
        </p:txBody>
      </p:sp>
      <p:sp>
        <p:nvSpPr>
          <p:cNvPr id="3" name="object 3"/>
          <p:cNvSpPr txBox="1"/>
          <p:nvPr/>
        </p:nvSpPr>
        <p:spPr>
          <a:xfrm>
            <a:off x="4429001" y="18288"/>
            <a:ext cx="15430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D</a:t>
            </a:r>
            <a:endParaRPr sz="1400">
              <a:latin typeface="Arial MT"/>
              <a:cs typeface="Arial MT"/>
            </a:endParaRPr>
          </a:p>
        </p:txBody>
      </p:sp>
      <p:grpSp>
        <p:nvGrpSpPr>
          <p:cNvPr id="4" name="object 4"/>
          <p:cNvGrpSpPr/>
          <p:nvPr/>
        </p:nvGrpSpPr>
        <p:grpSpPr>
          <a:xfrm>
            <a:off x="3323913" y="94903"/>
            <a:ext cx="2141220" cy="528320"/>
            <a:chOff x="3323913" y="94903"/>
            <a:chExt cx="2141220" cy="528320"/>
          </a:xfrm>
        </p:grpSpPr>
        <p:sp>
          <p:nvSpPr>
            <p:cNvPr id="5" name="object 5"/>
            <p:cNvSpPr/>
            <p:nvPr/>
          </p:nvSpPr>
          <p:spPr>
            <a:xfrm>
              <a:off x="3455339" y="153888"/>
              <a:ext cx="901065" cy="395605"/>
            </a:xfrm>
            <a:custGeom>
              <a:avLst/>
              <a:gdLst/>
              <a:ahLst/>
              <a:cxnLst/>
              <a:rect l="l" t="t" r="r" b="b"/>
              <a:pathLst>
                <a:path w="901064" h="395605">
                  <a:moveTo>
                    <a:pt x="900636" y="0"/>
                  </a:moveTo>
                  <a:lnTo>
                    <a:pt x="0" y="395029"/>
                  </a:lnTo>
                </a:path>
              </a:pathLst>
            </a:custGeom>
            <a:ln w="57149">
              <a:solidFill>
                <a:srgbClr val="FCA738"/>
              </a:solidFill>
            </a:ln>
          </p:spPr>
          <p:txBody>
            <a:bodyPr wrap="square" lIns="0" tIns="0" rIns="0" bIns="0" rtlCol="0"/>
            <a:lstStyle/>
            <a:p>
              <a:endParaRPr/>
            </a:p>
          </p:txBody>
        </p:sp>
        <p:pic>
          <p:nvPicPr>
            <p:cNvPr id="6" name="object 6"/>
            <p:cNvPicPr/>
            <p:nvPr/>
          </p:nvPicPr>
          <p:blipFill>
            <a:blip r:embed="rId2" cstate="print"/>
            <a:stretch>
              <a:fillRect/>
            </a:stretch>
          </p:blipFill>
          <p:spPr>
            <a:xfrm>
              <a:off x="3323913" y="435669"/>
              <a:ext cx="244674" cy="186934"/>
            </a:xfrm>
            <a:prstGeom prst="rect">
              <a:avLst/>
            </a:prstGeom>
          </p:spPr>
        </p:pic>
        <p:sp>
          <p:nvSpPr>
            <p:cNvPr id="7" name="object 7"/>
            <p:cNvSpPr/>
            <p:nvPr/>
          </p:nvSpPr>
          <p:spPr>
            <a:xfrm>
              <a:off x="4644007" y="123478"/>
              <a:ext cx="695325" cy="405765"/>
            </a:xfrm>
            <a:custGeom>
              <a:avLst/>
              <a:gdLst/>
              <a:ahLst/>
              <a:cxnLst/>
              <a:rect l="l" t="t" r="r" b="b"/>
              <a:pathLst>
                <a:path w="695325" h="405765">
                  <a:moveTo>
                    <a:pt x="0" y="0"/>
                  </a:moveTo>
                  <a:lnTo>
                    <a:pt x="694917" y="405368"/>
                  </a:lnTo>
                </a:path>
              </a:pathLst>
            </a:custGeom>
            <a:ln w="57149">
              <a:solidFill>
                <a:srgbClr val="FCA738"/>
              </a:solidFill>
            </a:ln>
          </p:spPr>
          <p:txBody>
            <a:bodyPr wrap="square" lIns="0" tIns="0" rIns="0" bIns="0" rtlCol="0"/>
            <a:lstStyle/>
            <a:p>
              <a:endParaRPr/>
            </a:p>
          </p:txBody>
        </p:sp>
        <p:pic>
          <p:nvPicPr>
            <p:cNvPr id="8" name="object 8"/>
            <p:cNvPicPr/>
            <p:nvPr/>
          </p:nvPicPr>
          <p:blipFill>
            <a:blip r:embed="rId3" cstate="print"/>
            <a:stretch>
              <a:fillRect/>
            </a:stretch>
          </p:blipFill>
          <p:spPr>
            <a:xfrm>
              <a:off x="5222451" y="412373"/>
              <a:ext cx="242059" cy="201638"/>
            </a:xfrm>
            <a:prstGeom prst="rect">
              <a:avLst/>
            </a:prstGeom>
          </p:spPr>
        </p:pic>
      </p:grpSp>
      <p:sp>
        <p:nvSpPr>
          <p:cNvPr id="9" name="object 9"/>
          <p:cNvSpPr txBox="1"/>
          <p:nvPr/>
        </p:nvSpPr>
        <p:spPr>
          <a:xfrm>
            <a:off x="3348881" y="213774"/>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1</a:t>
            </a:r>
            <a:endParaRPr sz="1400">
              <a:latin typeface="Arial MT"/>
              <a:cs typeface="Arial MT"/>
            </a:endParaRPr>
          </a:p>
        </p:txBody>
      </p:sp>
      <p:sp>
        <p:nvSpPr>
          <p:cNvPr id="10" name="object 10"/>
          <p:cNvSpPr txBox="1"/>
          <p:nvPr/>
        </p:nvSpPr>
        <p:spPr>
          <a:xfrm>
            <a:off x="3924944" y="789837"/>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0</a:t>
            </a:r>
            <a:endParaRPr sz="1400">
              <a:latin typeface="Arial MT"/>
              <a:cs typeface="Arial MT"/>
            </a:endParaRPr>
          </a:p>
        </p:txBody>
      </p:sp>
      <p:sp>
        <p:nvSpPr>
          <p:cNvPr id="11" name="object 11"/>
          <p:cNvSpPr txBox="1"/>
          <p:nvPr/>
        </p:nvSpPr>
        <p:spPr>
          <a:xfrm>
            <a:off x="5508104" y="627533"/>
            <a:ext cx="882015" cy="246221"/>
          </a:xfrm>
          <a:prstGeom prst="rect">
            <a:avLst/>
          </a:prstGeom>
          <a:ln w="25399">
            <a:solidFill>
              <a:srgbClr val="000000"/>
            </a:solidFill>
          </a:ln>
        </p:spPr>
        <p:txBody>
          <a:bodyPr vert="horz" wrap="square" lIns="0" tIns="30480" rIns="0" bIns="0" rtlCol="0">
            <a:spAutoFit/>
          </a:bodyPr>
          <a:lstStyle/>
          <a:p>
            <a:pPr marL="85090">
              <a:lnSpc>
                <a:spcPct val="100000"/>
              </a:lnSpc>
              <a:spcBef>
                <a:spcPts val="240"/>
              </a:spcBef>
            </a:pPr>
            <a:r>
              <a:rPr sz="1400" dirty="0">
                <a:latin typeface="Arial MT"/>
                <a:cs typeface="Arial MT"/>
              </a:rPr>
              <a:t>Ответ: 0</a:t>
            </a:r>
            <a:endParaRPr sz="1400">
              <a:latin typeface="Arial MT"/>
              <a:cs typeface="Arial MT"/>
            </a:endParaRPr>
          </a:p>
        </p:txBody>
      </p:sp>
      <p:sp>
        <p:nvSpPr>
          <p:cNvPr id="12" name="object 12"/>
          <p:cNvSpPr/>
          <p:nvPr/>
        </p:nvSpPr>
        <p:spPr>
          <a:xfrm>
            <a:off x="3059832" y="627533"/>
            <a:ext cx="305435" cy="307975"/>
          </a:xfrm>
          <a:custGeom>
            <a:avLst/>
            <a:gdLst/>
            <a:ahLst/>
            <a:cxnLst/>
            <a:rect l="l" t="t" r="r" b="b"/>
            <a:pathLst>
              <a:path w="305435" h="307975">
                <a:moveTo>
                  <a:pt x="0" y="0"/>
                </a:moveTo>
                <a:lnTo>
                  <a:pt x="304892" y="0"/>
                </a:lnTo>
                <a:lnTo>
                  <a:pt x="304892" y="307776"/>
                </a:lnTo>
                <a:lnTo>
                  <a:pt x="0" y="307776"/>
                </a:lnTo>
                <a:lnTo>
                  <a:pt x="0" y="0"/>
                </a:lnTo>
                <a:close/>
              </a:path>
            </a:pathLst>
          </a:custGeom>
          <a:ln w="25399">
            <a:solidFill>
              <a:srgbClr val="000000"/>
            </a:solidFill>
          </a:ln>
        </p:spPr>
        <p:txBody>
          <a:bodyPr wrap="square" lIns="0" tIns="0" rIns="0" bIns="0" rtlCol="0"/>
          <a:lstStyle/>
          <a:p>
            <a:endParaRPr/>
          </a:p>
        </p:txBody>
      </p:sp>
      <p:sp>
        <p:nvSpPr>
          <p:cNvPr id="13" name="object 13"/>
          <p:cNvSpPr txBox="1"/>
          <p:nvPr/>
        </p:nvSpPr>
        <p:spPr>
          <a:xfrm>
            <a:off x="3132857" y="645821"/>
            <a:ext cx="14414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V</a:t>
            </a:r>
            <a:endParaRPr sz="1400">
              <a:latin typeface="Arial MT"/>
              <a:cs typeface="Arial MT"/>
            </a:endParaRPr>
          </a:p>
        </p:txBody>
      </p:sp>
      <p:grpSp>
        <p:nvGrpSpPr>
          <p:cNvPr id="14" name="object 14"/>
          <p:cNvGrpSpPr/>
          <p:nvPr/>
        </p:nvGrpSpPr>
        <p:grpSpPr>
          <a:xfrm>
            <a:off x="1525633" y="752847"/>
            <a:ext cx="2645410" cy="596265"/>
            <a:chOff x="1525633" y="752847"/>
            <a:chExt cx="2645410" cy="596265"/>
          </a:xfrm>
        </p:grpSpPr>
        <p:sp>
          <p:nvSpPr>
            <p:cNvPr id="15" name="object 15"/>
            <p:cNvSpPr/>
            <p:nvPr/>
          </p:nvSpPr>
          <p:spPr>
            <a:xfrm>
              <a:off x="1659969" y="781422"/>
              <a:ext cx="1400175" cy="500380"/>
            </a:xfrm>
            <a:custGeom>
              <a:avLst/>
              <a:gdLst/>
              <a:ahLst/>
              <a:cxnLst/>
              <a:rect l="l" t="t" r="r" b="b"/>
              <a:pathLst>
                <a:path w="1400175" h="500380">
                  <a:moveTo>
                    <a:pt x="1399862" y="0"/>
                  </a:moveTo>
                  <a:lnTo>
                    <a:pt x="0" y="500197"/>
                  </a:lnTo>
                </a:path>
              </a:pathLst>
            </a:custGeom>
            <a:ln w="57149">
              <a:solidFill>
                <a:srgbClr val="FCA738"/>
              </a:solidFill>
            </a:ln>
          </p:spPr>
          <p:txBody>
            <a:bodyPr wrap="square" lIns="0" tIns="0" rIns="0" bIns="0" rtlCol="0"/>
            <a:lstStyle/>
            <a:p>
              <a:endParaRPr/>
            </a:p>
          </p:txBody>
        </p:sp>
        <p:pic>
          <p:nvPicPr>
            <p:cNvPr id="16" name="object 16"/>
            <p:cNvPicPr/>
            <p:nvPr/>
          </p:nvPicPr>
          <p:blipFill>
            <a:blip r:embed="rId4" cstate="print"/>
            <a:stretch>
              <a:fillRect/>
            </a:stretch>
          </p:blipFill>
          <p:spPr>
            <a:xfrm>
              <a:off x="1525633" y="1170896"/>
              <a:ext cx="245059" cy="178194"/>
            </a:xfrm>
            <a:prstGeom prst="rect">
              <a:avLst/>
            </a:prstGeom>
          </p:spPr>
        </p:pic>
        <p:sp>
          <p:nvSpPr>
            <p:cNvPr id="17" name="object 17"/>
            <p:cNvSpPr/>
            <p:nvPr/>
          </p:nvSpPr>
          <p:spPr>
            <a:xfrm>
              <a:off x="3364724" y="781422"/>
              <a:ext cx="684530" cy="457834"/>
            </a:xfrm>
            <a:custGeom>
              <a:avLst/>
              <a:gdLst/>
              <a:ahLst/>
              <a:cxnLst/>
              <a:rect l="l" t="t" r="r" b="b"/>
              <a:pathLst>
                <a:path w="684529" h="457834">
                  <a:moveTo>
                    <a:pt x="0" y="0"/>
                  </a:moveTo>
                  <a:lnTo>
                    <a:pt x="684351" y="457284"/>
                  </a:lnTo>
                </a:path>
              </a:pathLst>
            </a:custGeom>
            <a:ln w="57149">
              <a:solidFill>
                <a:srgbClr val="FCA738"/>
              </a:solidFill>
            </a:ln>
          </p:spPr>
          <p:txBody>
            <a:bodyPr wrap="square" lIns="0" tIns="0" rIns="0" bIns="0" rtlCol="0"/>
            <a:lstStyle/>
            <a:p>
              <a:endParaRPr/>
            </a:p>
          </p:txBody>
        </p:sp>
        <p:pic>
          <p:nvPicPr>
            <p:cNvPr id="18" name="object 18"/>
            <p:cNvPicPr/>
            <p:nvPr/>
          </p:nvPicPr>
          <p:blipFill>
            <a:blip r:embed="rId5" cstate="print"/>
            <a:stretch>
              <a:fillRect/>
            </a:stretch>
          </p:blipFill>
          <p:spPr>
            <a:xfrm>
              <a:off x="3931355" y="1120986"/>
              <a:ext cx="239676" cy="208692"/>
            </a:xfrm>
            <a:prstGeom prst="rect">
              <a:avLst/>
            </a:prstGeom>
          </p:spPr>
        </p:pic>
      </p:grpSp>
      <p:sp>
        <p:nvSpPr>
          <p:cNvPr id="19" name="object 19"/>
          <p:cNvSpPr txBox="1"/>
          <p:nvPr/>
        </p:nvSpPr>
        <p:spPr>
          <a:xfrm>
            <a:off x="1908721" y="789837"/>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1</a:t>
            </a:r>
            <a:endParaRPr sz="1400">
              <a:latin typeface="Arial MT"/>
              <a:cs typeface="Arial MT"/>
            </a:endParaRPr>
          </a:p>
        </p:txBody>
      </p:sp>
      <p:sp>
        <p:nvSpPr>
          <p:cNvPr id="20" name="object 20"/>
          <p:cNvSpPr txBox="1"/>
          <p:nvPr/>
        </p:nvSpPr>
        <p:spPr>
          <a:xfrm>
            <a:off x="4211959" y="1347613"/>
            <a:ext cx="882015" cy="246221"/>
          </a:xfrm>
          <a:prstGeom prst="rect">
            <a:avLst/>
          </a:prstGeom>
          <a:ln w="25399">
            <a:solidFill>
              <a:srgbClr val="000000"/>
            </a:solidFill>
          </a:ln>
        </p:spPr>
        <p:txBody>
          <a:bodyPr vert="horz" wrap="square" lIns="0" tIns="30480" rIns="0" bIns="0" rtlCol="0">
            <a:spAutoFit/>
          </a:bodyPr>
          <a:lstStyle/>
          <a:p>
            <a:pPr marL="85725">
              <a:lnSpc>
                <a:spcPct val="100000"/>
              </a:lnSpc>
              <a:spcBef>
                <a:spcPts val="240"/>
              </a:spcBef>
            </a:pPr>
            <a:r>
              <a:rPr sz="1400" dirty="0">
                <a:latin typeface="Arial MT"/>
                <a:cs typeface="Arial MT"/>
              </a:rPr>
              <a:t>Ответ: 1</a:t>
            </a:r>
            <a:endParaRPr sz="1400">
              <a:latin typeface="Arial MT"/>
              <a:cs typeface="Arial MT"/>
            </a:endParaRPr>
          </a:p>
        </p:txBody>
      </p:sp>
      <p:sp>
        <p:nvSpPr>
          <p:cNvPr id="21" name="object 21"/>
          <p:cNvSpPr/>
          <p:nvPr/>
        </p:nvSpPr>
        <p:spPr>
          <a:xfrm>
            <a:off x="1187624" y="1347613"/>
            <a:ext cx="284480" cy="307975"/>
          </a:xfrm>
          <a:custGeom>
            <a:avLst/>
            <a:gdLst/>
            <a:ahLst/>
            <a:cxnLst/>
            <a:rect l="l" t="t" r="r" b="b"/>
            <a:pathLst>
              <a:path w="284480" h="307975">
                <a:moveTo>
                  <a:pt x="0" y="0"/>
                </a:moveTo>
                <a:lnTo>
                  <a:pt x="284051" y="0"/>
                </a:lnTo>
                <a:lnTo>
                  <a:pt x="284051" y="307776"/>
                </a:lnTo>
                <a:lnTo>
                  <a:pt x="0" y="307776"/>
                </a:lnTo>
                <a:lnTo>
                  <a:pt x="0" y="0"/>
                </a:lnTo>
                <a:close/>
              </a:path>
            </a:pathLst>
          </a:custGeom>
          <a:ln w="25399">
            <a:solidFill>
              <a:srgbClr val="000000"/>
            </a:solidFill>
          </a:ln>
        </p:spPr>
        <p:txBody>
          <a:bodyPr wrap="square" lIns="0" tIns="0" rIns="0" bIns="0" rtlCol="0"/>
          <a:lstStyle/>
          <a:p>
            <a:endParaRPr/>
          </a:p>
        </p:txBody>
      </p:sp>
      <p:sp>
        <p:nvSpPr>
          <p:cNvPr id="22" name="object 22"/>
          <p:cNvSpPr txBox="1"/>
          <p:nvPr/>
        </p:nvSpPr>
        <p:spPr>
          <a:xfrm>
            <a:off x="1260649" y="1365901"/>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L</a:t>
            </a:r>
            <a:endParaRPr sz="1400">
              <a:latin typeface="Arial MT"/>
              <a:cs typeface="Arial MT"/>
            </a:endParaRPr>
          </a:p>
        </p:txBody>
      </p:sp>
      <p:grpSp>
        <p:nvGrpSpPr>
          <p:cNvPr id="23" name="object 23"/>
          <p:cNvGrpSpPr/>
          <p:nvPr/>
        </p:nvGrpSpPr>
        <p:grpSpPr>
          <a:xfrm>
            <a:off x="972832" y="1463054"/>
            <a:ext cx="1821180" cy="555625"/>
            <a:chOff x="972832" y="1463054"/>
            <a:chExt cx="1821180" cy="555625"/>
          </a:xfrm>
        </p:grpSpPr>
        <p:sp>
          <p:nvSpPr>
            <p:cNvPr id="24" name="object 24"/>
            <p:cNvSpPr/>
            <p:nvPr/>
          </p:nvSpPr>
          <p:spPr>
            <a:xfrm>
              <a:off x="1041445" y="1501502"/>
              <a:ext cx="146685" cy="383540"/>
            </a:xfrm>
            <a:custGeom>
              <a:avLst/>
              <a:gdLst/>
              <a:ahLst/>
              <a:cxnLst/>
              <a:rect l="l" t="t" r="r" b="b"/>
              <a:pathLst>
                <a:path w="146684" h="383539">
                  <a:moveTo>
                    <a:pt x="146178" y="0"/>
                  </a:moveTo>
                  <a:lnTo>
                    <a:pt x="0" y="383110"/>
                  </a:lnTo>
                </a:path>
              </a:pathLst>
            </a:custGeom>
            <a:ln w="57149">
              <a:solidFill>
                <a:srgbClr val="FCA738"/>
              </a:solidFill>
            </a:ln>
          </p:spPr>
          <p:txBody>
            <a:bodyPr wrap="square" lIns="0" tIns="0" rIns="0" bIns="0" rtlCol="0"/>
            <a:lstStyle/>
            <a:p>
              <a:endParaRPr/>
            </a:p>
          </p:txBody>
        </p:sp>
        <p:pic>
          <p:nvPicPr>
            <p:cNvPr id="25" name="object 25"/>
            <p:cNvPicPr/>
            <p:nvPr/>
          </p:nvPicPr>
          <p:blipFill>
            <a:blip r:embed="rId6" cstate="print"/>
            <a:stretch>
              <a:fillRect/>
            </a:stretch>
          </p:blipFill>
          <p:spPr>
            <a:xfrm>
              <a:off x="972832" y="1773078"/>
              <a:ext cx="180146" cy="245040"/>
            </a:xfrm>
            <a:prstGeom prst="rect">
              <a:avLst/>
            </a:prstGeom>
          </p:spPr>
        </p:pic>
        <p:sp>
          <p:nvSpPr>
            <p:cNvPr id="26" name="object 26"/>
            <p:cNvSpPr/>
            <p:nvPr/>
          </p:nvSpPr>
          <p:spPr>
            <a:xfrm>
              <a:off x="1475655" y="1491629"/>
              <a:ext cx="1184910" cy="436880"/>
            </a:xfrm>
            <a:custGeom>
              <a:avLst/>
              <a:gdLst/>
              <a:ahLst/>
              <a:cxnLst/>
              <a:rect l="l" t="t" r="r" b="b"/>
              <a:pathLst>
                <a:path w="1184910" h="436880">
                  <a:moveTo>
                    <a:pt x="0" y="0"/>
                  </a:moveTo>
                  <a:lnTo>
                    <a:pt x="1184369" y="436346"/>
                  </a:lnTo>
                </a:path>
              </a:pathLst>
            </a:custGeom>
            <a:ln w="57149">
              <a:solidFill>
                <a:srgbClr val="FCA738"/>
              </a:solidFill>
            </a:ln>
          </p:spPr>
          <p:txBody>
            <a:bodyPr wrap="square" lIns="0" tIns="0" rIns="0" bIns="0" rtlCol="0"/>
            <a:lstStyle/>
            <a:p>
              <a:endParaRPr/>
            </a:p>
          </p:txBody>
        </p:sp>
        <p:pic>
          <p:nvPicPr>
            <p:cNvPr id="27" name="object 27"/>
            <p:cNvPicPr/>
            <p:nvPr/>
          </p:nvPicPr>
          <p:blipFill>
            <a:blip r:embed="rId7" cstate="print"/>
            <a:stretch>
              <a:fillRect/>
            </a:stretch>
          </p:blipFill>
          <p:spPr>
            <a:xfrm>
              <a:off x="2548925" y="1816875"/>
              <a:ext cx="245061" cy="178502"/>
            </a:xfrm>
            <a:prstGeom prst="rect">
              <a:avLst/>
            </a:prstGeom>
          </p:spPr>
        </p:pic>
      </p:grpSp>
      <p:sp>
        <p:nvSpPr>
          <p:cNvPr id="28" name="object 28"/>
          <p:cNvSpPr txBox="1"/>
          <p:nvPr/>
        </p:nvSpPr>
        <p:spPr>
          <a:xfrm>
            <a:off x="2843808" y="1995685"/>
            <a:ext cx="882015" cy="246221"/>
          </a:xfrm>
          <a:prstGeom prst="rect">
            <a:avLst/>
          </a:prstGeom>
          <a:ln w="25399">
            <a:solidFill>
              <a:srgbClr val="000000"/>
            </a:solidFill>
          </a:ln>
        </p:spPr>
        <p:txBody>
          <a:bodyPr vert="horz" wrap="square" lIns="0" tIns="30480" rIns="0" bIns="0" rtlCol="0">
            <a:spAutoFit/>
          </a:bodyPr>
          <a:lstStyle/>
          <a:p>
            <a:pPr marL="85725">
              <a:lnSpc>
                <a:spcPct val="100000"/>
              </a:lnSpc>
              <a:spcBef>
                <a:spcPts val="240"/>
              </a:spcBef>
            </a:pPr>
            <a:r>
              <a:rPr sz="1400" dirty="0">
                <a:latin typeface="Arial MT"/>
                <a:cs typeface="Arial MT"/>
              </a:rPr>
              <a:t>Ответ: 0</a:t>
            </a:r>
            <a:endParaRPr sz="1400">
              <a:latin typeface="Arial MT"/>
              <a:cs typeface="Arial MT"/>
            </a:endParaRPr>
          </a:p>
        </p:txBody>
      </p:sp>
      <p:sp>
        <p:nvSpPr>
          <p:cNvPr id="29" name="object 29"/>
          <p:cNvSpPr txBox="1"/>
          <p:nvPr/>
        </p:nvSpPr>
        <p:spPr>
          <a:xfrm>
            <a:off x="756593" y="1509917"/>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1</a:t>
            </a:r>
            <a:endParaRPr sz="1400">
              <a:latin typeface="Arial MT"/>
              <a:cs typeface="Arial MT"/>
            </a:endParaRPr>
          </a:p>
        </p:txBody>
      </p:sp>
      <p:sp>
        <p:nvSpPr>
          <p:cNvPr id="30" name="object 30"/>
          <p:cNvSpPr txBox="1"/>
          <p:nvPr/>
        </p:nvSpPr>
        <p:spPr>
          <a:xfrm>
            <a:off x="2196752" y="1365901"/>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0</a:t>
            </a:r>
            <a:endParaRPr sz="1400">
              <a:latin typeface="Arial MT"/>
              <a:cs typeface="Arial MT"/>
            </a:endParaRPr>
          </a:p>
        </p:txBody>
      </p:sp>
      <p:sp>
        <p:nvSpPr>
          <p:cNvPr id="31" name="object 31"/>
          <p:cNvSpPr/>
          <p:nvPr/>
        </p:nvSpPr>
        <p:spPr>
          <a:xfrm>
            <a:off x="755575" y="2067693"/>
            <a:ext cx="314960" cy="307975"/>
          </a:xfrm>
          <a:custGeom>
            <a:avLst/>
            <a:gdLst/>
            <a:ahLst/>
            <a:cxnLst/>
            <a:rect l="l" t="t" r="r" b="b"/>
            <a:pathLst>
              <a:path w="314959" h="307975">
                <a:moveTo>
                  <a:pt x="0" y="0"/>
                </a:moveTo>
                <a:lnTo>
                  <a:pt x="314509" y="0"/>
                </a:lnTo>
                <a:lnTo>
                  <a:pt x="314509" y="307776"/>
                </a:lnTo>
                <a:lnTo>
                  <a:pt x="0" y="307776"/>
                </a:lnTo>
                <a:lnTo>
                  <a:pt x="0" y="0"/>
                </a:lnTo>
                <a:close/>
              </a:path>
            </a:pathLst>
          </a:custGeom>
          <a:ln w="25399">
            <a:solidFill>
              <a:srgbClr val="000000"/>
            </a:solidFill>
          </a:ln>
        </p:spPr>
        <p:txBody>
          <a:bodyPr wrap="square" lIns="0" tIns="0" rIns="0" bIns="0" rtlCol="0"/>
          <a:lstStyle/>
          <a:p>
            <a:endParaRPr/>
          </a:p>
        </p:txBody>
      </p:sp>
      <p:sp>
        <p:nvSpPr>
          <p:cNvPr id="32" name="object 32"/>
          <p:cNvSpPr txBox="1"/>
          <p:nvPr/>
        </p:nvSpPr>
        <p:spPr>
          <a:xfrm>
            <a:off x="828600" y="2085981"/>
            <a:ext cx="15430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R</a:t>
            </a:r>
            <a:endParaRPr sz="1400">
              <a:latin typeface="Arial MT"/>
              <a:cs typeface="Arial MT"/>
            </a:endParaRPr>
          </a:p>
        </p:txBody>
      </p:sp>
      <p:grpSp>
        <p:nvGrpSpPr>
          <p:cNvPr id="33" name="object 33"/>
          <p:cNvGrpSpPr/>
          <p:nvPr/>
        </p:nvGrpSpPr>
        <p:grpSpPr>
          <a:xfrm>
            <a:off x="539551" y="2183134"/>
            <a:ext cx="1822450" cy="912494"/>
            <a:chOff x="539551" y="2183134"/>
            <a:chExt cx="1822450" cy="912494"/>
          </a:xfrm>
        </p:grpSpPr>
        <p:sp>
          <p:nvSpPr>
            <p:cNvPr id="34" name="object 34"/>
            <p:cNvSpPr/>
            <p:nvPr/>
          </p:nvSpPr>
          <p:spPr>
            <a:xfrm>
              <a:off x="609370" y="2283717"/>
              <a:ext cx="146685" cy="383540"/>
            </a:xfrm>
            <a:custGeom>
              <a:avLst/>
              <a:gdLst/>
              <a:ahLst/>
              <a:cxnLst/>
              <a:rect l="l" t="t" r="r" b="b"/>
              <a:pathLst>
                <a:path w="146684" h="383539">
                  <a:moveTo>
                    <a:pt x="146205" y="0"/>
                  </a:moveTo>
                  <a:lnTo>
                    <a:pt x="0" y="383199"/>
                  </a:lnTo>
                </a:path>
              </a:pathLst>
            </a:custGeom>
            <a:ln w="57149">
              <a:solidFill>
                <a:srgbClr val="FCA738"/>
              </a:solidFill>
            </a:ln>
          </p:spPr>
          <p:txBody>
            <a:bodyPr wrap="square" lIns="0" tIns="0" rIns="0" bIns="0" rtlCol="0"/>
            <a:lstStyle/>
            <a:p>
              <a:endParaRPr/>
            </a:p>
          </p:txBody>
        </p:sp>
        <p:pic>
          <p:nvPicPr>
            <p:cNvPr id="35" name="object 35"/>
            <p:cNvPicPr/>
            <p:nvPr/>
          </p:nvPicPr>
          <p:blipFill>
            <a:blip r:embed="rId8" cstate="print"/>
            <a:stretch>
              <a:fillRect/>
            </a:stretch>
          </p:blipFill>
          <p:spPr>
            <a:xfrm>
              <a:off x="540759" y="2555384"/>
              <a:ext cx="180144" cy="245040"/>
            </a:xfrm>
            <a:prstGeom prst="rect">
              <a:avLst/>
            </a:prstGeom>
          </p:spPr>
        </p:pic>
        <p:sp>
          <p:nvSpPr>
            <p:cNvPr id="36" name="object 36"/>
            <p:cNvSpPr/>
            <p:nvPr/>
          </p:nvSpPr>
          <p:spPr>
            <a:xfrm>
              <a:off x="1043608" y="2211709"/>
              <a:ext cx="1184910" cy="436880"/>
            </a:xfrm>
            <a:custGeom>
              <a:avLst/>
              <a:gdLst/>
              <a:ahLst/>
              <a:cxnLst/>
              <a:rect l="l" t="t" r="r" b="b"/>
              <a:pathLst>
                <a:path w="1184910" h="436880">
                  <a:moveTo>
                    <a:pt x="0" y="0"/>
                  </a:moveTo>
                  <a:lnTo>
                    <a:pt x="1184369" y="436346"/>
                  </a:lnTo>
                </a:path>
              </a:pathLst>
            </a:custGeom>
            <a:ln w="57149">
              <a:solidFill>
                <a:srgbClr val="FCA738"/>
              </a:solidFill>
            </a:ln>
          </p:spPr>
          <p:txBody>
            <a:bodyPr wrap="square" lIns="0" tIns="0" rIns="0" bIns="0" rtlCol="0"/>
            <a:lstStyle/>
            <a:p>
              <a:endParaRPr/>
            </a:p>
          </p:txBody>
        </p:sp>
        <p:pic>
          <p:nvPicPr>
            <p:cNvPr id="37" name="object 37"/>
            <p:cNvPicPr/>
            <p:nvPr/>
          </p:nvPicPr>
          <p:blipFill>
            <a:blip r:embed="rId9" cstate="print"/>
            <a:stretch>
              <a:fillRect/>
            </a:stretch>
          </p:blipFill>
          <p:spPr>
            <a:xfrm>
              <a:off x="2116877" y="2536955"/>
              <a:ext cx="245061" cy="178502"/>
            </a:xfrm>
            <a:prstGeom prst="rect">
              <a:avLst/>
            </a:prstGeom>
          </p:spPr>
        </p:pic>
        <p:sp>
          <p:nvSpPr>
            <p:cNvPr id="38" name="object 38"/>
            <p:cNvSpPr/>
            <p:nvPr/>
          </p:nvSpPr>
          <p:spPr>
            <a:xfrm>
              <a:off x="539551" y="2787773"/>
              <a:ext cx="882015" cy="307975"/>
            </a:xfrm>
            <a:custGeom>
              <a:avLst/>
              <a:gdLst/>
              <a:ahLst/>
              <a:cxnLst/>
              <a:rect l="l" t="t" r="r" b="b"/>
              <a:pathLst>
                <a:path w="882015" h="307975">
                  <a:moveTo>
                    <a:pt x="881972" y="307776"/>
                  </a:moveTo>
                  <a:lnTo>
                    <a:pt x="0" y="307776"/>
                  </a:lnTo>
                  <a:lnTo>
                    <a:pt x="0" y="0"/>
                  </a:lnTo>
                  <a:lnTo>
                    <a:pt x="881972" y="0"/>
                  </a:lnTo>
                  <a:lnTo>
                    <a:pt x="881972" y="307776"/>
                  </a:lnTo>
                  <a:close/>
                </a:path>
              </a:pathLst>
            </a:custGeom>
            <a:solidFill>
              <a:srgbClr val="FFFFFF"/>
            </a:solidFill>
          </p:spPr>
          <p:txBody>
            <a:bodyPr wrap="square" lIns="0" tIns="0" rIns="0" bIns="0" rtlCol="0"/>
            <a:lstStyle/>
            <a:p>
              <a:endParaRPr/>
            </a:p>
          </p:txBody>
        </p:sp>
      </p:grpSp>
      <p:sp>
        <p:nvSpPr>
          <p:cNvPr id="39" name="object 39"/>
          <p:cNvSpPr txBox="1"/>
          <p:nvPr/>
        </p:nvSpPr>
        <p:spPr>
          <a:xfrm>
            <a:off x="2411759" y="2715766"/>
            <a:ext cx="882015" cy="246861"/>
          </a:xfrm>
          <a:prstGeom prst="rect">
            <a:avLst/>
          </a:prstGeom>
          <a:ln w="25399">
            <a:solidFill>
              <a:srgbClr val="000000"/>
            </a:solidFill>
          </a:ln>
        </p:spPr>
        <p:txBody>
          <a:bodyPr vert="horz" wrap="square" lIns="0" tIns="31114" rIns="0" bIns="0" rtlCol="0">
            <a:spAutoFit/>
          </a:bodyPr>
          <a:lstStyle/>
          <a:p>
            <a:pPr marL="85090">
              <a:lnSpc>
                <a:spcPct val="100000"/>
              </a:lnSpc>
              <a:spcBef>
                <a:spcPts val="244"/>
              </a:spcBef>
            </a:pPr>
            <a:r>
              <a:rPr sz="1400" dirty="0">
                <a:latin typeface="Arial MT"/>
                <a:cs typeface="Arial MT"/>
              </a:rPr>
              <a:t>Ответ: 1</a:t>
            </a:r>
          </a:p>
        </p:txBody>
      </p:sp>
      <p:sp>
        <p:nvSpPr>
          <p:cNvPr id="40" name="object 40"/>
          <p:cNvSpPr txBox="1"/>
          <p:nvPr/>
        </p:nvSpPr>
        <p:spPr>
          <a:xfrm>
            <a:off x="539551" y="2787774"/>
            <a:ext cx="882015" cy="246861"/>
          </a:xfrm>
          <a:prstGeom prst="rect">
            <a:avLst/>
          </a:prstGeom>
          <a:ln w="25399">
            <a:solidFill>
              <a:srgbClr val="000000"/>
            </a:solidFill>
          </a:ln>
        </p:spPr>
        <p:txBody>
          <a:bodyPr vert="horz" wrap="square" lIns="0" tIns="31114" rIns="0" bIns="0" rtlCol="0">
            <a:spAutoFit/>
          </a:bodyPr>
          <a:lstStyle/>
          <a:p>
            <a:pPr marL="85725">
              <a:lnSpc>
                <a:spcPct val="100000"/>
              </a:lnSpc>
              <a:spcBef>
                <a:spcPts val="244"/>
              </a:spcBef>
            </a:pPr>
            <a:r>
              <a:rPr sz="1400" dirty="0">
                <a:latin typeface="Arial MT"/>
                <a:cs typeface="Arial MT"/>
              </a:rPr>
              <a:t>Ответ: 0</a:t>
            </a:r>
            <a:endParaRPr sz="1400">
              <a:latin typeface="Arial MT"/>
              <a:cs typeface="Arial MT"/>
            </a:endParaRPr>
          </a:p>
        </p:txBody>
      </p:sp>
      <p:sp>
        <p:nvSpPr>
          <p:cNvPr id="41" name="object 41"/>
          <p:cNvSpPr txBox="1"/>
          <p:nvPr/>
        </p:nvSpPr>
        <p:spPr>
          <a:xfrm>
            <a:off x="396552" y="2229997"/>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1</a:t>
            </a:r>
            <a:endParaRPr sz="1400">
              <a:latin typeface="Arial MT"/>
              <a:cs typeface="Arial MT"/>
            </a:endParaRPr>
          </a:p>
        </p:txBody>
      </p:sp>
      <p:sp>
        <p:nvSpPr>
          <p:cNvPr id="42" name="object 42"/>
          <p:cNvSpPr txBox="1"/>
          <p:nvPr/>
        </p:nvSpPr>
        <p:spPr>
          <a:xfrm>
            <a:off x="1692697" y="2085981"/>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0</a:t>
            </a:r>
            <a:endParaRPr sz="1400">
              <a:latin typeface="Arial MT"/>
              <a:cs typeface="Arial MT"/>
            </a:endParaRPr>
          </a:p>
        </p:txBody>
      </p:sp>
      <p:sp>
        <p:nvSpPr>
          <p:cNvPr id="43" name="object 43"/>
          <p:cNvSpPr txBox="1"/>
          <p:nvPr/>
        </p:nvSpPr>
        <p:spPr>
          <a:xfrm>
            <a:off x="5149081" y="18288"/>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0</a:t>
            </a:r>
            <a:endParaRPr sz="1400">
              <a:latin typeface="Arial MT"/>
              <a:cs typeface="Arial M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55976" y="0"/>
            <a:ext cx="314960" cy="307975"/>
          </a:xfrm>
          <a:custGeom>
            <a:avLst/>
            <a:gdLst/>
            <a:ahLst/>
            <a:cxnLst/>
            <a:rect l="l" t="t" r="r" b="b"/>
            <a:pathLst>
              <a:path w="314960" h="307975">
                <a:moveTo>
                  <a:pt x="0" y="0"/>
                </a:moveTo>
                <a:lnTo>
                  <a:pt x="314509" y="0"/>
                </a:lnTo>
                <a:lnTo>
                  <a:pt x="314509" y="307776"/>
                </a:lnTo>
                <a:lnTo>
                  <a:pt x="0" y="307776"/>
                </a:lnTo>
                <a:lnTo>
                  <a:pt x="0" y="0"/>
                </a:lnTo>
                <a:close/>
              </a:path>
            </a:pathLst>
          </a:custGeom>
          <a:ln w="25399">
            <a:solidFill>
              <a:srgbClr val="000000"/>
            </a:solidFill>
          </a:ln>
        </p:spPr>
        <p:txBody>
          <a:bodyPr wrap="square" lIns="0" tIns="0" rIns="0" bIns="0" rtlCol="0"/>
          <a:lstStyle/>
          <a:p>
            <a:endParaRPr/>
          </a:p>
        </p:txBody>
      </p:sp>
      <p:sp>
        <p:nvSpPr>
          <p:cNvPr id="3" name="object 3"/>
          <p:cNvSpPr txBox="1"/>
          <p:nvPr/>
        </p:nvSpPr>
        <p:spPr>
          <a:xfrm>
            <a:off x="4429001" y="18288"/>
            <a:ext cx="15430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D</a:t>
            </a:r>
            <a:endParaRPr sz="1400">
              <a:latin typeface="Arial MT"/>
              <a:cs typeface="Arial MT"/>
            </a:endParaRPr>
          </a:p>
        </p:txBody>
      </p:sp>
      <p:grpSp>
        <p:nvGrpSpPr>
          <p:cNvPr id="4" name="object 4"/>
          <p:cNvGrpSpPr/>
          <p:nvPr/>
        </p:nvGrpSpPr>
        <p:grpSpPr>
          <a:xfrm>
            <a:off x="3323913" y="94903"/>
            <a:ext cx="2141220" cy="528320"/>
            <a:chOff x="3323913" y="94903"/>
            <a:chExt cx="2141220" cy="528320"/>
          </a:xfrm>
        </p:grpSpPr>
        <p:sp>
          <p:nvSpPr>
            <p:cNvPr id="5" name="object 5"/>
            <p:cNvSpPr/>
            <p:nvPr/>
          </p:nvSpPr>
          <p:spPr>
            <a:xfrm>
              <a:off x="3455339" y="153888"/>
              <a:ext cx="901065" cy="395605"/>
            </a:xfrm>
            <a:custGeom>
              <a:avLst/>
              <a:gdLst/>
              <a:ahLst/>
              <a:cxnLst/>
              <a:rect l="l" t="t" r="r" b="b"/>
              <a:pathLst>
                <a:path w="901064" h="395605">
                  <a:moveTo>
                    <a:pt x="900636" y="0"/>
                  </a:moveTo>
                  <a:lnTo>
                    <a:pt x="0" y="395029"/>
                  </a:lnTo>
                </a:path>
              </a:pathLst>
            </a:custGeom>
            <a:ln w="57149">
              <a:solidFill>
                <a:srgbClr val="FCA738"/>
              </a:solidFill>
            </a:ln>
          </p:spPr>
          <p:txBody>
            <a:bodyPr wrap="square" lIns="0" tIns="0" rIns="0" bIns="0" rtlCol="0"/>
            <a:lstStyle/>
            <a:p>
              <a:endParaRPr/>
            </a:p>
          </p:txBody>
        </p:sp>
        <p:pic>
          <p:nvPicPr>
            <p:cNvPr id="6" name="object 6"/>
            <p:cNvPicPr/>
            <p:nvPr/>
          </p:nvPicPr>
          <p:blipFill>
            <a:blip r:embed="rId2" cstate="print"/>
            <a:stretch>
              <a:fillRect/>
            </a:stretch>
          </p:blipFill>
          <p:spPr>
            <a:xfrm>
              <a:off x="3323913" y="435669"/>
              <a:ext cx="244674" cy="186934"/>
            </a:xfrm>
            <a:prstGeom prst="rect">
              <a:avLst/>
            </a:prstGeom>
          </p:spPr>
        </p:pic>
        <p:sp>
          <p:nvSpPr>
            <p:cNvPr id="7" name="object 7"/>
            <p:cNvSpPr/>
            <p:nvPr/>
          </p:nvSpPr>
          <p:spPr>
            <a:xfrm>
              <a:off x="4644007" y="123478"/>
              <a:ext cx="695325" cy="405765"/>
            </a:xfrm>
            <a:custGeom>
              <a:avLst/>
              <a:gdLst/>
              <a:ahLst/>
              <a:cxnLst/>
              <a:rect l="l" t="t" r="r" b="b"/>
              <a:pathLst>
                <a:path w="695325" h="405765">
                  <a:moveTo>
                    <a:pt x="0" y="0"/>
                  </a:moveTo>
                  <a:lnTo>
                    <a:pt x="694917" y="405368"/>
                  </a:lnTo>
                </a:path>
              </a:pathLst>
            </a:custGeom>
            <a:ln w="57149">
              <a:solidFill>
                <a:srgbClr val="FCA738"/>
              </a:solidFill>
            </a:ln>
          </p:spPr>
          <p:txBody>
            <a:bodyPr wrap="square" lIns="0" tIns="0" rIns="0" bIns="0" rtlCol="0"/>
            <a:lstStyle/>
            <a:p>
              <a:endParaRPr/>
            </a:p>
          </p:txBody>
        </p:sp>
        <p:pic>
          <p:nvPicPr>
            <p:cNvPr id="8" name="object 8"/>
            <p:cNvPicPr/>
            <p:nvPr/>
          </p:nvPicPr>
          <p:blipFill>
            <a:blip r:embed="rId3" cstate="print"/>
            <a:stretch>
              <a:fillRect/>
            </a:stretch>
          </p:blipFill>
          <p:spPr>
            <a:xfrm>
              <a:off x="5222451" y="412373"/>
              <a:ext cx="242059" cy="201638"/>
            </a:xfrm>
            <a:prstGeom prst="rect">
              <a:avLst/>
            </a:prstGeom>
          </p:spPr>
        </p:pic>
      </p:grpSp>
      <p:sp>
        <p:nvSpPr>
          <p:cNvPr id="9" name="object 9"/>
          <p:cNvSpPr txBox="1"/>
          <p:nvPr/>
        </p:nvSpPr>
        <p:spPr>
          <a:xfrm>
            <a:off x="3348881" y="213774"/>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1</a:t>
            </a:r>
            <a:endParaRPr sz="1400">
              <a:latin typeface="Arial MT"/>
              <a:cs typeface="Arial MT"/>
            </a:endParaRPr>
          </a:p>
        </p:txBody>
      </p:sp>
      <p:sp>
        <p:nvSpPr>
          <p:cNvPr id="10" name="object 10"/>
          <p:cNvSpPr txBox="1"/>
          <p:nvPr/>
        </p:nvSpPr>
        <p:spPr>
          <a:xfrm>
            <a:off x="3924944" y="789837"/>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0</a:t>
            </a:r>
            <a:endParaRPr sz="1400">
              <a:latin typeface="Arial MT"/>
              <a:cs typeface="Arial MT"/>
            </a:endParaRPr>
          </a:p>
        </p:txBody>
      </p:sp>
      <p:sp>
        <p:nvSpPr>
          <p:cNvPr id="11" name="object 11"/>
          <p:cNvSpPr txBox="1"/>
          <p:nvPr/>
        </p:nvSpPr>
        <p:spPr>
          <a:xfrm>
            <a:off x="5508104" y="627533"/>
            <a:ext cx="1207770" cy="453137"/>
          </a:xfrm>
          <a:prstGeom prst="rect">
            <a:avLst/>
          </a:prstGeom>
          <a:ln w="25399">
            <a:solidFill>
              <a:srgbClr val="000000"/>
            </a:solidFill>
          </a:ln>
        </p:spPr>
        <p:txBody>
          <a:bodyPr vert="horz" wrap="square" lIns="0" tIns="30480" rIns="0" bIns="0" rtlCol="0">
            <a:spAutoFit/>
          </a:bodyPr>
          <a:lstStyle/>
          <a:p>
            <a:pPr marL="85090">
              <a:lnSpc>
                <a:spcPts val="1664"/>
              </a:lnSpc>
              <a:spcBef>
                <a:spcPts val="240"/>
              </a:spcBef>
            </a:pPr>
            <a:r>
              <a:rPr sz="1400" dirty="0">
                <a:latin typeface="Arial MT"/>
                <a:cs typeface="Arial MT"/>
              </a:rPr>
              <a:t>Ответ: 0</a:t>
            </a:r>
            <a:endParaRPr sz="1400">
              <a:latin typeface="Arial MT"/>
              <a:cs typeface="Arial MT"/>
            </a:endParaRPr>
          </a:p>
          <a:p>
            <a:pPr marL="85090">
              <a:lnSpc>
                <a:spcPts val="1664"/>
              </a:lnSpc>
              <a:tabLst>
                <a:tab pos="542290" algn="l"/>
              </a:tabLst>
            </a:pPr>
            <a:r>
              <a:rPr sz="1400" dirty="0">
                <a:latin typeface="Arial MT"/>
                <a:cs typeface="Arial MT"/>
              </a:rPr>
              <a:t>2	0</a:t>
            </a:r>
            <a:endParaRPr sz="1400">
              <a:latin typeface="Arial MT"/>
              <a:cs typeface="Arial MT"/>
            </a:endParaRPr>
          </a:p>
        </p:txBody>
      </p:sp>
      <p:sp>
        <p:nvSpPr>
          <p:cNvPr id="12" name="object 12"/>
          <p:cNvSpPr/>
          <p:nvPr/>
        </p:nvSpPr>
        <p:spPr>
          <a:xfrm>
            <a:off x="3059832" y="627533"/>
            <a:ext cx="305435" cy="307975"/>
          </a:xfrm>
          <a:custGeom>
            <a:avLst/>
            <a:gdLst/>
            <a:ahLst/>
            <a:cxnLst/>
            <a:rect l="l" t="t" r="r" b="b"/>
            <a:pathLst>
              <a:path w="305435" h="307975">
                <a:moveTo>
                  <a:pt x="0" y="0"/>
                </a:moveTo>
                <a:lnTo>
                  <a:pt x="304892" y="0"/>
                </a:lnTo>
                <a:lnTo>
                  <a:pt x="304892" y="307776"/>
                </a:lnTo>
                <a:lnTo>
                  <a:pt x="0" y="307776"/>
                </a:lnTo>
                <a:lnTo>
                  <a:pt x="0" y="0"/>
                </a:lnTo>
                <a:close/>
              </a:path>
            </a:pathLst>
          </a:custGeom>
          <a:ln w="25399">
            <a:solidFill>
              <a:srgbClr val="000000"/>
            </a:solidFill>
          </a:ln>
        </p:spPr>
        <p:txBody>
          <a:bodyPr wrap="square" lIns="0" tIns="0" rIns="0" bIns="0" rtlCol="0"/>
          <a:lstStyle/>
          <a:p>
            <a:endParaRPr/>
          </a:p>
        </p:txBody>
      </p:sp>
      <p:sp>
        <p:nvSpPr>
          <p:cNvPr id="13" name="object 13"/>
          <p:cNvSpPr txBox="1"/>
          <p:nvPr/>
        </p:nvSpPr>
        <p:spPr>
          <a:xfrm>
            <a:off x="3132857" y="645821"/>
            <a:ext cx="14414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V</a:t>
            </a:r>
            <a:endParaRPr sz="1400">
              <a:latin typeface="Arial MT"/>
              <a:cs typeface="Arial MT"/>
            </a:endParaRPr>
          </a:p>
        </p:txBody>
      </p:sp>
      <p:grpSp>
        <p:nvGrpSpPr>
          <p:cNvPr id="14" name="object 14"/>
          <p:cNvGrpSpPr/>
          <p:nvPr/>
        </p:nvGrpSpPr>
        <p:grpSpPr>
          <a:xfrm>
            <a:off x="1525633" y="752847"/>
            <a:ext cx="2645410" cy="596265"/>
            <a:chOff x="1525633" y="752847"/>
            <a:chExt cx="2645410" cy="596265"/>
          </a:xfrm>
        </p:grpSpPr>
        <p:sp>
          <p:nvSpPr>
            <p:cNvPr id="15" name="object 15"/>
            <p:cNvSpPr/>
            <p:nvPr/>
          </p:nvSpPr>
          <p:spPr>
            <a:xfrm>
              <a:off x="1659969" y="781422"/>
              <a:ext cx="1400175" cy="500380"/>
            </a:xfrm>
            <a:custGeom>
              <a:avLst/>
              <a:gdLst/>
              <a:ahLst/>
              <a:cxnLst/>
              <a:rect l="l" t="t" r="r" b="b"/>
              <a:pathLst>
                <a:path w="1400175" h="500380">
                  <a:moveTo>
                    <a:pt x="1399862" y="0"/>
                  </a:moveTo>
                  <a:lnTo>
                    <a:pt x="0" y="500197"/>
                  </a:lnTo>
                </a:path>
              </a:pathLst>
            </a:custGeom>
            <a:ln w="57149">
              <a:solidFill>
                <a:srgbClr val="FCA738"/>
              </a:solidFill>
            </a:ln>
          </p:spPr>
          <p:txBody>
            <a:bodyPr wrap="square" lIns="0" tIns="0" rIns="0" bIns="0" rtlCol="0"/>
            <a:lstStyle/>
            <a:p>
              <a:endParaRPr/>
            </a:p>
          </p:txBody>
        </p:sp>
        <p:pic>
          <p:nvPicPr>
            <p:cNvPr id="16" name="object 16"/>
            <p:cNvPicPr/>
            <p:nvPr/>
          </p:nvPicPr>
          <p:blipFill>
            <a:blip r:embed="rId4" cstate="print"/>
            <a:stretch>
              <a:fillRect/>
            </a:stretch>
          </p:blipFill>
          <p:spPr>
            <a:xfrm>
              <a:off x="1525633" y="1170896"/>
              <a:ext cx="245059" cy="178194"/>
            </a:xfrm>
            <a:prstGeom prst="rect">
              <a:avLst/>
            </a:prstGeom>
          </p:spPr>
        </p:pic>
        <p:sp>
          <p:nvSpPr>
            <p:cNvPr id="17" name="object 17"/>
            <p:cNvSpPr/>
            <p:nvPr/>
          </p:nvSpPr>
          <p:spPr>
            <a:xfrm>
              <a:off x="3364724" y="781422"/>
              <a:ext cx="684530" cy="457834"/>
            </a:xfrm>
            <a:custGeom>
              <a:avLst/>
              <a:gdLst/>
              <a:ahLst/>
              <a:cxnLst/>
              <a:rect l="l" t="t" r="r" b="b"/>
              <a:pathLst>
                <a:path w="684529" h="457834">
                  <a:moveTo>
                    <a:pt x="0" y="0"/>
                  </a:moveTo>
                  <a:lnTo>
                    <a:pt x="684351" y="457284"/>
                  </a:lnTo>
                </a:path>
              </a:pathLst>
            </a:custGeom>
            <a:ln w="57149">
              <a:solidFill>
                <a:srgbClr val="FCA738"/>
              </a:solidFill>
            </a:ln>
          </p:spPr>
          <p:txBody>
            <a:bodyPr wrap="square" lIns="0" tIns="0" rIns="0" bIns="0" rtlCol="0"/>
            <a:lstStyle/>
            <a:p>
              <a:endParaRPr/>
            </a:p>
          </p:txBody>
        </p:sp>
        <p:pic>
          <p:nvPicPr>
            <p:cNvPr id="18" name="object 18"/>
            <p:cNvPicPr/>
            <p:nvPr/>
          </p:nvPicPr>
          <p:blipFill>
            <a:blip r:embed="rId5" cstate="print"/>
            <a:stretch>
              <a:fillRect/>
            </a:stretch>
          </p:blipFill>
          <p:spPr>
            <a:xfrm>
              <a:off x="3931355" y="1120986"/>
              <a:ext cx="239676" cy="208692"/>
            </a:xfrm>
            <a:prstGeom prst="rect">
              <a:avLst/>
            </a:prstGeom>
          </p:spPr>
        </p:pic>
      </p:grpSp>
      <p:sp>
        <p:nvSpPr>
          <p:cNvPr id="19" name="object 19"/>
          <p:cNvSpPr txBox="1"/>
          <p:nvPr/>
        </p:nvSpPr>
        <p:spPr>
          <a:xfrm>
            <a:off x="1908721" y="789837"/>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1</a:t>
            </a:r>
            <a:endParaRPr sz="1400">
              <a:latin typeface="Arial MT"/>
              <a:cs typeface="Arial MT"/>
            </a:endParaRPr>
          </a:p>
        </p:txBody>
      </p:sp>
      <p:sp>
        <p:nvSpPr>
          <p:cNvPr id="20" name="object 20"/>
          <p:cNvSpPr txBox="1"/>
          <p:nvPr/>
        </p:nvSpPr>
        <p:spPr>
          <a:xfrm>
            <a:off x="4211959" y="1347613"/>
            <a:ext cx="1207770" cy="453137"/>
          </a:xfrm>
          <a:prstGeom prst="rect">
            <a:avLst/>
          </a:prstGeom>
          <a:ln w="25399">
            <a:solidFill>
              <a:srgbClr val="000000"/>
            </a:solidFill>
          </a:ln>
        </p:spPr>
        <p:txBody>
          <a:bodyPr vert="horz" wrap="square" lIns="0" tIns="30480" rIns="0" bIns="0" rtlCol="0">
            <a:spAutoFit/>
          </a:bodyPr>
          <a:lstStyle/>
          <a:p>
            <a:pPr marL="85725">
              <a:lnSpc>
                <a:spcPts val="1664"/>
              </a:lnSpc>
              <a:spcBef>
                <a:spcPts val="240"/>
              </a:spcBef>
            </a:pPr>
            <a:r>
              <a:rPr sz="1400" dirty="0">
                <a:latin typeface="Arial MT"/>
                <a:cs typeface="Arial MT"/>
              </a:rPr>
              <a:t>Ответ: 1</a:t>
            </a:r>
            <a:endParaRPr sz="1400">
              <a:latin typeface="Arial MT"/>
              <a:cs typeface="Arial MT"/>
            </a:endParaRPr>
          </a:p>
          <a:p>
            <a:pPr marL="85725">
              <a:lnSpc>
                <a:spcPts val="1664"/>
              </a:lnSpc>
              <a:tabLst>
                <a:tab pos="542290" algn="l"/>
              </a:tabLst>
            </a:pPr>
            <a:r>
              <a:rPr sz="1400" dirty="0">
                <a:latin typeface="Arial MT"/>
                <a:cs typeface="Arial MT"/>
              </a:rPr>
              <a:t>0	1</a:t>
            </a:r>
            <a:endParaRPr sz="1400">
              <a:latin typeface="Arial MT"/>
              <a:cs typeface="Arial MT"/>
            </a:endParaRPr>
          </a:p>
        </p:txBody>
      </p:sp>
      <p:sp>
        <p:nvSpPr>
          <p:cNvPr id="21" name="object 21"/>
          <p:cNvSpPr/>
          <p:nvPr/>
        </p:nvSpPr>
        <p:spPr>
          <a:xfrm>
            <a:off x="1187624" y="1347613"/>
            <a:ext cx="284480" cy="307975"/>
          </a:xfrm>
          <a:custGeom>
            <a:avLst/>
            <a:gdLst/>
            <a:ahLst/>
            <a:cxnLst/>
            <a:rect l="l" t="t" r="r" b="b"/>
            <a:pathLst>
              <a:path w="284480" h="307975">
                <a:moveTo>
                  <a:pt x="0" y="0"/>
                </a:moveTo>
                <a:lnTo>
                  <a:pt x="284051" y="0"/>
                </a:lnTo>
                <a:lnTo>
                  <a:pt x="284051" y="307776"/>
                </a:lnTo>
                <a:lnTo>
                  <a:pt x="0" y="307776"/>
                </a:lnTo>
                <a:lnTo>
                  <a:pt x="0" y="0"/>
                </a:lnTo>
                <a:close/>
              </a:path>
            </a:pathLst>
          </a:custGeom>
          <a:ln w="25399">
            <a:solidFill>
              <a:srgbClr val="000000"/>
            </a:solidFill>
          </a:ln>
        </p:spPr>
        <p:txBody>
          <a:bodyPr wrap="square" lIns="0" tIns="0" rIns="0" bIns="0" rtlCol="0"/>
          <a:lstStyle/>
          <a:p>
            <a:endParaRPr/>
          </a:p>
        </p:txBody>
      </p:sp>
      <p:sp>
        <p:nvSpPr>
          <p:cNvPr id="22" name="object 22"/>
          <p:cNvSpPr txBox="1"/>
          <p:nvPr/>
        </p:nvSpPr>
        <p:spPr>
          <a:xfrm>
            <a:off x="1260649" y="1365901"/>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L</a:t>
            </a:r>
            <a:endParaRPr sz="1400">
              <a:latin typeface="Arial MT"/>
              <a:cs typeface="Arial MT"/>
            </a:endParaRPr>
          </a:p>
        </p:txBody>
      </p:sp>
      <p:grpSp>
        <p:nvGrpSpPr>
          <p:cNvPr id="23" name="object 23"/>
          <p:cNvGrpSpPr/>
          <p:nvPr/>
        </p:nvGrpSpPr>
        <p:grpSpPr>
          <a:xfrm>
            <a:off x="972832" y="1463054"/>
            <a:ext cx="1821180" cy="555625"/>
            <a:chOff x="972832" y="1463054"/>
            <a:chExt cx="1821180" cy="555625"/>
          </a:xfrm>
        </p:grpSpPr>
        <p:sp>
          <p:nvSpPr>
            <p:cNvPr id="24" name="object 24"/>
            <p:cNvSpPr/>
            <p:nvPr/>
          </p:nvSpPr>
          <p:spPr>
            <a:xfrm>
              <a:off x="1041445" y="1501502"/>
              <a:ext cx="146685" cy="383540"/>
            </a:xfrm>
            <a:custGeom>
              <a:avLst/>
              <a:gdLst/>
              <a:ahLst/>
              <a:cxnLst/>
              <a:rect l="l" t="t" r="r" b="b"/>
              <a:pathLst>
                <a:path w="146684" h="383539">
                  <a:moveTo>
                    <a:pt x="146178" y="0"/>
                  </a:moveTo>
                  <a:lnTo>
                    <a:pt x="0" y="383110"/>
                  </a:lnTo>
                </a:path>
              </a:pathLst>
            </a:custGeom>
            <a:ln w="57149">
              <a:solidFill>
                <a:srgbClr val="FCA738"/>
              </a:solidFill>
            </a:ln>
          </p:spPr>
          <p:txBody>
            <a:bodyPr wrap="square" lIns="0" tIns="0" rIns="0" bIns="0" rtlCol="0"/>
            <a:lstStyle/>
            <a:p>
              <a:endParaRPr/>
            </a:p>
          </p:txBody>
        </p:sp>
        <p:pic>
          <p:nvPicPr>
            <p:cNvPr id="25" name="object 25"/>
            <p:cNvPicPr/>
            <p:nvPr/>
          </p:nvPicPr>
          <p:blipFill>
            <a:blip r:embed="rId6" cstate="print"/>
            <a:stretch>
              <a:fillRect/>
            </a:stretch>
          </p:blipFill>
          <p:spPr>
            <a:xfrm>
              <a:off x="972832" y="1773078"/>
              <a:ext cx="180146" cy="245040"/>
            </a:xfrm>
            <a:prstGeom prst="rect">
              <a:avLst/>
            </a:prstGeom>
          </p:spPr>
        </p:pic>
        <p:sp>
          <p:nvSpPr>
            <p:cNvPr id="26" name="object 26"/>
            <p:cNvSpPr/>
            <p:nvPr/>
          </p:nvSpPr>
          <p:spPr>
            <a:xfrm>
              <a:off x="1475655" y="1491629"/>
              <a:ext cx="1184910" cy="436880"/>
            </a:xfrm>
            <a:custGeom>
              <a:avLst/>
              <a:gdLst/>
              <a:ahLst/>
              <a:cxnLst/>
              <a:rect l="l" t="t" r="r" b="b"/>
              <a:pathLst>
                <a:path w="1184910" h="436880">
                  <a:moveTo>
                    <a:pt x="0" y="0"/>
                  </a:moveTo>
                  <a:lnTo>
                    <a:pt x="1184369" y="436346"/>
                  </a:lnTo>
                </a:path>
              </a:pathLst>
            </a:custGeom>
            <a:ln w="57149">
              <a:solidFill>
                <a:srgbClr val="FCA738"/>
              </a:solidFill>
            </a:ln>
          </p:spPr>
          <p:txBody>
            <a:bodyPr wrap="square" lIns="0" tIns="0" rIns="0" bIns="0" rtlCol="0"/>
            <a:lstStyle/>
            <a:p>
              <a:endParaRPr/>
            </a:p>
          </p:txBody>
        </p:sp>
        <p:pic>
          <p:nvPicPr>
            <p:cNvPr id="27" name="object 27"/>
            <p:cNvPicPr/>
            <p:nvPr/>
          </p:nvPicPr>
          <p:blipFill>
            <a:blip r:embed="rId7" cstate="print"/>
            <a:stretch>
              <a:fillRect/>
            </a:stretch>
          </p:blipFill>
          <p:spPr>
            <a:xfrm>
              <a:off x="2548925" y="1816875"/>
              <a:ext cx="245061" cy="178502"/>
            </a:xfrm>
            <a:prstGeom prst="rect">
              <a:avLst/>
            </a:prstGeom>
          </p:spPr>
        </p:pic>
      </p:grpSp>
      <p:sp>
        <p:nvSpPr>
          <p:cNvPr id="28" name="object 28"/>
          <p:cNvSpPr txBox="1"/>
          <p:nvPr/>
        </p:nvSpPr>
        <p:spPr>
          <a:xfrm>
            <a:off x="2843808" y="1995685"/>
            <a:ext cx="1207770" cy="453137"/>
          </a:xfrm>
          <a:prstGeom prst="rect">
            <a:avLst/>
          </a:prstGeom>
          <a:ln w="25399">
            <a:solidFill>
              <a:srgbClr val="000000"/>
            </a:solidFill>
          </a:ln>
        </p:spPr>
        <p:txBody>
          <a:bodyPr vert="horz" wrap="square" lIns="0" tIns="30480" rIns="0" bIns="0" rtlCol="0">
            <a:spAutoFit/>
          </a:bodyPr>
          <a:lstStyle/>
          <a:p>
            <a:pPr marL="85725">
              <a:lnSpc>
                <a:spcPts val="1664"/>
              </a:lnSpc>
              <a:spcBef>
                <a:spcPts val="240"/>
              </a:spcBef>
            </a:pPr>
            <a:r>
              <a:rPr sz="1400" dirty="0">
                <a:latin typeface="Arial MT"/>
                <a:cs typeface="Arial MT"/>
              </a:rPr>
              <a:t>Ответ: 0</a:t>
            </a:r>
            <a:endParaRPr sz="1400">
              <a:latin typeface="Arial MT"/>
              <a:cs typeface="Arial MT"/>
            </a:endParaRPr>
          </a:p>
          <a:p>
            <a:pPr marL="85725">
              <a:lnSpc>
                <a:spcPts val="1664"/>
              </a:lnSpc>
              <a:tabLst>
                <a:tab pos="542290" algn="l"/>
              </a:tabLst>
            </a:pPr>
            <a:r>
              <a:rPr sz="1400" dirty="0">
                <a:latin typeface="Arial MT"/>
                <a:cs typeface="Arial MT"/>
              </a:rPr>
              <a:t>1	0</a:t>
            </a:r>
            <a:endParaRPr sz="1400">
              <a:latin typeface="Arial MT"/>
              <a:cs typeface="Arial MT"/>
            </a:endParaRPr>
          </a:p>
        </p:txBody>
      </p:sp>
      <p:sp>
        <p:nvSpPr>
          <p:cNvPr id="29" name="object 29"/>
          <p:cNvSpPr txBox="1"/>
          <p:nvPr/>
        </p:nvSpPr>
        <p:spPr>
          <a:xfrm>
            <a:off x="756593" y="1509917"/>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1</a:t>
            </a:r>
            <a:endParaRPr sz="1400">
              <a:latin typeface="Arial MT"/>
              <a:cs typeface="Arial MT"/>
            </a:endParaRPr>
          </a:p>
        </p:txBody>
      </p:sp>
      <p:sp>
        <p:nvSpPr>
          <p:cNvPr id="30" name="object 30"/>
          <p:cNvSpPr txBox="1"/>
          <p:nvPr/>
        </p:nvSpPr>
        <p:spPr>
          <a:xfrm>
            <a:off x="2196752" y="1365901"/>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0</a:t>
            </a:r>
            <a:endParaRPr sz="1400">
              <a:latin typeface="Arial MT"/>
              <a:cs typeface="Arial MT"/>
            </a:endParaRPr>
          </a:p>
        </p:txBody>
      </p:sp>
      <p:sp>
        <p:nvSpPr>
          <p:cNvPr id="31" name="object 31"/>
          <p:cNvSpPr/>
          <p:nvPr/>
        </p:nvSpPr>
        <p:spPr>
          <a:xfrm>
            <a:off x="755575" y="2067693"/>
            <a:ext cx="314960" cy="307975"/>
          </a:xfrm>
          <a:custGeom>
            <a:avLst/>
            <a:gdLst/>
            <a:ahLst/>
            <a:cxnLst/>
            <a:rect l="l" t="t" r="r" b="b"/>
            <a:pathLst>
              <a:path w="314959" h="307975">
                <a:moveTo>
                  <a:pt x="0" y="0"/>
                </a:moveTo>
                <a:lnTo>
                  <a:pt x="314509" y="0"/>
                </a:lnTo>
                <a:lnTo>
                  <a:pt x="314509" y="307776"/>
                </a:lnTo>
                <a:lnTo>
                  <a:pt x="0" y="307776"/>
                </a:lnTo>
                <a:lnTo>
                  <a:pt x="0" y="0"/>
                </a:lnTo>
                <a:close/>
              </a:path>
            </a:pathLst>
          </a:custGeom>
          <a:ln w="25399">
            <a:solidFill>
              <a:srgbClr val="000000"/>
            </a:solidFill>
          </a:ln>
        </p:spPr>
        <p:txBody>
          <a:bodyPr wrap="square" lIns="0" tIns="0" rIns="0" bIns="0" rtlCol="0"/>
          <a:lstStyle/>
          <a:p>
            <a:endParaRPr/>
          </a:p>
        </p:txBody>
      </p:sp>
      <p:sp>
        <p:nvSpPr>
          <p:cNvPr id="32" name="object 32"/>
          <p:cNvSpPr txBox="1"/>
          <p:nvPr/>
        </p:nvSpPr>
        <p:spPr>
          <a:xfrm>
            <a:off x="828600" y="2085981"/>
            <a:ext cx="15430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R</a:t>
            </a:r>
            <a:endParaRPr sz="1400">
              <a:latin typeface="Arial MT"/>
              <a:cs typeface="Arial MT"/>
            </a:endParaRPr>
          </a:p>
        </p:txBody>
      </p:sp>
      <p:grpSp>
        <p:nvGrpSpPr>
          <p:cNvPr id="33" name="object 33"/>
          <p:cNvGrpSpPr/>
          <p:nvPr/>
        </p:nvGrpSpPr>
        <p:grpSpPr>
          <a:xfrm>
            <a:off x="539551" y="2183134"/>
            <a:ext cx="1822450" cy="1128395"/>
            <a:chOff x="539551" y="2183134"/>
            <a:chExt cx="1822450" cy="1128395"/>
          </a:xfrm>
        </p:grpSpPr>
        <p:sp>
          <p:nvSpPr>
            <p:cNvPr id="34" name="object 34"/>
            <p:cNvSpPr/>
            <p:nvPr/>
          </p:nvSpPr>
          <p:spPr>
            <a:xfrm>
              <a:off x="609370" y="2283717"/>
              <a:ext cx="146685" cy="383540"/>
            </a:xfrm>
            <a:custGeom>
              <a:avLst/>
              <a:gdLst/>
              <a:ahLst/>
              <a:cxnLst/>
              <a:rect l="l" t="t" r="r" b="b"/>
              <a:pathLst>
                <a:path w="146684" h="383539">
                  <a:moveTo>
                    <a:pt x="146205" y="0"/>
                  </a:moveTo>
                  <a:lnTo>
                    <a:pt x="0" y="383199"/>
                  </a:lnTo>
                </a:path>
              </a:pathLst>
            </a:custGeom>
            <a:ln w="57149">
              <a:solidFill>
                <a:srgbClr val="FCA738"/>
              </a:solidFill>
            </a:ln>
          </p:spPr>
          <p:txBody>
            <a:bodyPr wrap="square" lIns="0" tIns="0" rIns="0" bIns="0" rtlCol="0"/>
            <a:lstStyle/>
            <a:p>
              <a:endParaRPr/>
            </a:p>
          </p:txBody>
        </p:sp>
        <p:pic>
          <p:nvPicPr>
            <p:cNvPr id="35" name="object 35"/>
            <p:cNvPicPr/>
            <p:nvPr/>
          </p:nvPicPr>
          <p:blipFill>
            <a:blip r:embed="rId8" cstate="print"/>
            <a:stretch>
              <a:fillRect/>
            </a:stretch>
          </p:blipFill>
          <p:spPr>
            <a:xfrm>
              <a:off x="540759" y="2555384"/>
              <a:ext cx="180144" cy="245040"/>
            </a:xfrm>
            <a:prstGeom prst="rect">
              <a:avLst/>
            </a:prstGeom>
          </p:spPr>
        </p:pic>
        <p:sp>
          <p:nvSpPr>
            <p:cNvPr id="36" name="object 36"/>
            <p:cNvSpPr/>
            <p:nvPr/>
          </p:nvSpPr>
          <p:spPr>
            <a:xfrm>
              <a:off x="1043608" y="2211709"/>
              <a:ext cx="1184910" cy="436880"/>
            </a:xfrm>
            <a:custGeom>
              <a:avLst/>
              <a:gdLst/>
              <a:ahLst/>
              <a:cxnLst/>
              <a:rect l="l" t="t" r="r" b="b"/>
              <a:pathLst>
                <a:path w="1184910" h="436880">
                  <a:moveTo>
                    <a:pt x="0" y="0"/>
                  </a:moveTo>
                  <a:lnTo>
                    <a:pt x="1184369" y="436346"/>
                  </a:lnTo>
                </a:path>
              </a:pathLst>
            </a:custGeom>
            <a:ln w="57149">
              <a:solidFill>
                <a:srgbClr val="FCA738"/>
              </a:solidFill>
            </a:ln>
          </p:spPr>
          <p:txBody>
            <a:bodyPr wrap="square" lIns="0" tIns="0" rIns="0" bIns="0" rtlCol="0"/>
            <a:lstStyle/>
            <a:p>
              <a:endParaRPr/>
            </a:p>
          </p:txBody>
        </p:sp>
        <p:pic>
          <p:nvPicPr>
            <p:cNvPr id="37" name="object 37"/>
            <p:cNvPicPr/>
            <p:nvPr/>
          </p:nvPicPr>
          <p:blipFill>
            <a:blip r:embed="rId9" cstate="print"/>
            <a:stretch>
              <a:fillRect/>
            </a:stretch>
          </p:blipFill>
          <p:spPr>
            <a:xfrm>
              <a:off x="2116877" y="2536955"/>
              <a:ext cx="245061" cy="178502"/>
            </a:xfrm>
            <a:prstGeom prst="rect">
              <a:avLst/>
            </a:prstGeom>
          </p:spPr>
        </p:pic>
        <p:sp>
          <p:nvSpPr>
            <p:cNvPr id="38" name="object 38"/>
            <p:cNvSpPr/>
            <p:nvPr/>
          </p:nvSpPr>
          <p:spPr>
            <a:xfrm>
              <a:off x="539551" y="2787773"/>
              <a:ext cx="1207770" cy="523240"/>
            </a:xfrm>
            <a:custGeom>
              <a:avLst/>
              <a:gdLst/>
              <a:ahLst/>
              <a:cxnLst/>
              <a:rect l="l" t="t" r="r" b="b"/>
              <a:pathLst>
                <a:path w="1207770" h="523239">
                  <a:moveTo>
                    <a:pt x="1207381" y="523220"/>
                  </a:moveTo>
                  <a:lnTo>
                    <a:pt x="0" y="523220"/>
                  </a:lnTo>
                  <a:lnTo>
                    <a:pt x="0" y="0"/>
                  </a:lnTo>
                  <a:lnTo>
                    <a:pt x="1207381" y="0"/>
                  </a:lnTo>
                  <a:lnTo>
                    <a:pt x="1207381" y="523220"/>
                  </a:lnTo>
                  <a:close/>
                </a:path>
              </a:pathLst>
            </a:custGeom>
            <a:solidFill>
              <a:srgbClr val="FFFFFF"/>
            </a:solidFill>
          </p:spPr>
          <p:txBody>
            <a:bodyPr wrap="square" lIns="0" tIns="0" rIns="0" bIns="0" rtlCol="0"/>
            <a:lstStyle/>
            <a:p>
              <a:endParaRPr/>
            </a:p>
          </p:txBody>
        </p:sp>
      </p:grpSp>
      <p:sp>
        <p:nvSpPr>
          <p:cNvPr id="39" name="object 39"/>
          <p:cNvSpPr txBox="1"/>
          <p:nvPr/>
        </p:nvSpPr>
        <p:spPr>
          <a:xfrm>
            <a:off x="2411759" y="2715766"/>
            <a:ext cx="1207770" cy="453778"/>
          </a:xfrm>
          <a:prstGeom prst="rect">
            <a:avLst/>
          </a:prstGeom>
          <a:ln w="25399">
            <a:solidFill>
              <a:srgbClr val="000000"/>
            </a:solidFill>
          </a:ln>
        </p:spPr>
        <p:txBody>
          <a:bodyPr vert="horz" wrap="square" lIns="0" tIns="31114" rIns="0" bIns="0" rtlCol="0">
            <a:spAutoFit/>
          </a:bodyPr>
          <a:lstStyle/>
          <a:p>
            <a:pPr marL="85090">
              <a:lnSpc>
                <a:spcPts val="1664"/>
              </a:lnSpc>
              <a:spcBef>
                <a:spcPts val="244"/>
              </a:spcBef>
            </a:pPr>
            <a:r>
              <a:rPr sz="1400" dirty="0">
                <a:latin typeface="Arial MT"/>
                <a:cs typeface="Arial MT"/>
              </a:rPr>
              <a:t>Ответ: 1</a:t>
            </a:r>
            <a:endParaRPr sz="1400">
              <a:latin typeface="Arial MT"/>
              <a:cs typeface="Arial MT"/>
            </a:endParaRPr>
          </a:p>
          <a:p>
            <a:pPr marL="85090">
              <a:lnSpc>
                <a:spcPts val="1664"/>
              </a:lnSpc>
              <a:tabLst>
                <a:tab pos="542290" algn="l"/>
              </a:tabLst>
            </a:pPr>
            <a:r>
              <a:rPr sz="1400" dirty="0">
                <a:latin typeface="Arial MT"/>
                <a:cs typeface="Arial MT"/>
              </a:rPr>
              <a:t>0	1</a:t>
            </a:r>
            <a:endParaRPr sz="1400">
              <a:latin typeface="Arial MT"/>
              <a:cs typeface="Arial MT"/>
            </a:endParaRPr>
          </a:p>
        </p:txBody>
      </p:sp>
      <p:sp>
        <p:nvSpPr>
          <p:cNvPr id="40" name="object 40"/>
          <p:cNvSpPr txBox="1"/>
          <p:nvPr/>
        </p:nvSpPr>
        <p:spPr>
          <a:xfrm>
            <a:off x="539551" y="2787774"/>
            <a:ext cx="1207770" cy="453778"/>
          </a:xfrm>
          <a:prstGeom prst="rect">
            <a:avLst/>
          </a:prstGeom>
          <a:ln w="25399">
            <a:solidFill>
              <a:srgbClr val="000000"/>
            </a:solidFill>
          </a:ln>
        </p:spPr>
        <p:txBody>
          <a:bodyPr vert="horz" wrap="square" lIns="0" tIns="31114" rIns="0" bIns="0" rtlCol="0">
            <a:spAutoFit/>
          </a:bodyPr>
          <a:lstStyle/>
          <a:p>
            <a:pPr marL="85725">
              <a:lnSpc>
                <a:spcPts val="1664"/>
              </a:lnSpc>
              <a:spcBef>
                <a:spcPts val="244"/>
              </a:spcBef>
            </a:pPr>
            <a:r>
              <a:rPr sz="1400" dirty="0">
                <a:latin typeface="Arial MT"/>
                <a:cs typeface="Arial MT"/>
              </a:rPr>
              <a:t>Ответ: 0</a:t>
            </a:r>
            <a:endParaRPr sz="1400">
              <a:latin typeface="Arial MT"/>
              <a:cs typeface="Arial MT"/>
            </a:endParaRPr>
          </a:p>
          <a:p>
            <a:pPr marL="85725">
              <a:lnSpc>
                <a:spcPts val="1664"/>
              </a:lnSpc>
              <a:tabLst>
                <a:tab pos="542290" algn="l"/>
              </a:tabLst>
            </a:pPr>
            <a:r>
              <a:rPr sz="1400" dirty="0">
                <a:latin typeface="Arial MT"/>
                <a:cs typeface="Arial MT"/>
              </a:rPr>
              <a:t>1	0</a:t>
            </a:r>
            <a:endParaRPr sz="1400">
              <a:latin typeface="Arial MT"/>
              <a:cs typeface="Arial MT"/>
            </a:endParaRPr>
          </a:p>
        </p:txBody>
      </p:sp>
      <p:sp>
        <p:nvSpPr>
          <p:cNvPr id="41" name="object 41"/>
          <p:cNvSpPr txBox="1"/>
          <p:nvPr/>
        </p:nvSpPr>
        <p:spPr>
          <a:xfrm>
            <a:off x="396552" y="2229997"/>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1</a:t>
            </a:r>
            <a:endParaRPr sz="1400">
              <a:latin typeface="Arial MT"/>
              <a:cs typeface="Arial MT"/>
            </a:endParaRPr>
          </a:p>
        </p:txBody>
      </p:sp>
      <p:sp>
        <p:nvSpPr>
          <p:cNvPr id="42" name="object 42"/>
          <p:cNvSpPr txBox="1"/>
          <p:nvPr/>
        </p:nvSpPr>
        <p:spPr>
          <a:xfrm>
            <a:off x="1692697" y="2085981"/>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0</a:t>
            </a:r>
            <a:endParaRPr sz="1400">
              <a:latin typeface="Arial MT"/>
              <a:cs typeface="Arial MT"/>
            </a:endParaRPr>
          </a:p>
        </p:txBody>
      </p:sp>
      <p:sp>
        <p:nvSpPr>
          <p:cNvPr id="43" name="object 43"/>
          <p:cNvSpPr txBox="1"/>
          <p:nvPr/>
        </p:nvSpPr>
        <p:spPr>
          <a:xfrm>
            <a:off x="6157193" y="2734054"/>
            <a:ext cx="2844165" cy="881460"/>
          </a:xfrm>
          <a:prstGeom prst="rect">
            <a:avLst/>
          </a:prstGeom>
        </p:spPr>
        <p:txBody>
          <a:bodyPr vert="horz" wrap="square" lIns="0" tIns="22860" rIns="0" bIns="0" rtlCol="0">
            <a:spAutoFit/>
          </a:bodyPr>
          <a:lstStyle/>
          <a:p>
            <a:pPr marL="12700" marR="5080">
              <a:lnSpc>
                <a:spcPts val="1650"/>
              </a:lnSpc>
              <a:spcBef>
                <a:spcPts val="180"/>
              </a:spcBef>
            </a:pPr>
            <a:r>
              <a:rPr sz="1400" dirty="0">
                <a:latin typeface="Arial MT"/>
                <a:cs typeface="Arial MT"/>
              </a:rPr>
              <a:t>Иногда удобно писать количество  объектов тренировочной выборки  (с указанием их классов),  попавших в каждый лист</a:t>
            </a:r>
            <a:endParaRPr sz="1400">
              <a:latin typeface="Arial MT"/>
              <a:cs typeface="Arial MT"/>
            </a:endParaRPr>
          </a:p>
        </p:txBody>
      </p:sp>
      <p:sp>
        <p:nvSpPr>
          <p:cNvPr id="44" name="object 44"/>
          <p:cNvSpPr txBox="1"/>
          <p:nvPr/>
        </p:nvSpPr>
        <p:spPr>
          <a:xfrm>
            <a:off x="324545" y="4102206"/>
            <a:ext cx="5344795" cy="448309"/>
          </a:xfrm>
          <a:prstGeom prst="rect">
            <a:avLst/>
          </a:prstGeom>
        </p:spPr>
        <p:txBody>
          <a:bodyPr vert="horz" wrap="square" lIns="0" tIns="22860" rIns="0" bIns="0" rtlCol="0">
            <a:spAutoFit/>
          </a:bodyPr>
          <a:lstStyle/>
          <a:p>
            <a:pPr marL="12700" marR="5080">
              <a:lnSpc>
                <a:spcPts val="1650"/>
              </a:lnSpc>
              <a:spcBef>
                <a:spcPts val="180"/>
              </a:spcBef>
            </a:pPr>
            <a:r>
              <a:rPr sz="1400" dirty="0">
                <a:latin typeface="Arial MT"/>
                <a:cs typeface="Arial MT"/>
              </a:rPr>
              <a:t>Если в лист попали тренировочные объекты разных классов, то  лист относит тестовые объекты к преобладающему классу.</a:t>
            </a:r>
            <a:endParaRPr sz="1400">
              <a:latin typeface="Arial MT"/>
              <a:cs typeface="Arial MT"/>
            </a:endParaRPr>
          </a:p>
        </p:txBody>
      </p:sp>
      <p:sp>
        <p:nvSpPr>
          <p:cNvPr id="45" name="object 45"/>
          <p:cNvSpPr txBox="1"/>
          <p:nvPr/>
        </p:nvSpPr>
        <p:spPr>
          <a:xfrm>
            <a:off x="5149081" y="18288"/>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0</a:t>
            </a:r>
            <a:endParaRPr sz="1400">
              <a:latin typeface="Arial MT"/>
              <a:cs typeface="Arial M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55976" y="0"/>
            <a:ext cx="314960" cy="307975"/>
          </a:xfrm>
          <a:custGeom>
            <a:avLst/>
            <a:gdLst/>
            <a:ahLst/>
            <a:cxnLst/>
            <a:rect l="l" t="t" r="r" b="b"/>
            <a:pathLst>
              <a:path w="314960" h="307975">
                <a:moveTo>
                  <a:pt x="0" y="0"/>
                </a:moveTo>
                <a:lnTo>
                  <a:pt x="314509" y="0"/>
                </a:lnTo>
                <a:lnTo>
                  <a:pt x="314509" y="307776"/>
                </a:lnTo>
                <a:lnTo>
                  <a:pt x="0" y="307776"/>
                </a:lnTo>
                <a:lnTo>
                  <a:pt x="0" y="0"/>
                </a:lnTo>
                <a:close/>
              </a:path>
            </a:pathLst>
          </a:custGeom>
          <a:ln w="25399">
            <a:solidFill>
              <a:srgbClr val="000000"/>
            </a:solidFill>
          </a:ln>
        </p:spPr>
        <p:txBody>
          <a:bodyPr wrap="square" lIns="0" tIns="0" rIns="0" bIns="0" rtlCol="0"/>
          <a:lstStyle/>
          <a:p>
            <a:endParaRPr/>
          </a:p>
        </p:txBody>
      </p:sp>
      <p:sp>
        <p:nvSpPr>
          <p:cNvPr id="3" name="object 3"/>
          <p:cNvSpPr txBox="1"/>
          <p:nvPr/>
        </p:nvSpPr>
        <p:spPr>
          <a:xfrm>
            <a:off x="4429001" y="18288"/>
            <a:ext cx="15430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D</a:t>
            </a:r>
            <a:endParaRPr sz="1400">
              <a:latin typeface="Arial MT"/>
              <a:cs typeface="Arial MT"/>
            </a:endParaRPr>
          </a:p>
        </p:txBody>
      </p:sp>
      <p:grpSp>
        <p:nvGrpSpPr>
          <p:cNvPr id="4" name="object 4"/>
          <p:cNvGrpSpPr/>
          <p:nvPr/>
        </p:nvGrpSpPr>
        <p:grpSpPr>
          <a:xfrm>
            <a:off x="3323913" y="94903"/>
            <a:ext cx="2141220" cy="528320"/>
            <a:chOff x="3323913" y="94903"/>
            <a:chExt cx="2141220" cy="528320"/>
          </a:xfrm>
        </p:grpSpPr>
        <p:sp>
          <p:nvSpPr>
            <p:cNvPr id="5" name="object 5"/>
            <p:cNvSpPr/>
            <p:nvPr/>
          </p:nvSpPr>
          <p:spPr>
            <a:xfrm>
              <a:off x="3455339" y="153888"/>
              <a:ext cx="901065" cy="395605"/>
            </a:xfrm>
            <a:custGeom>
              <a:avLst/>
              <a:gdLst/>
              <a:ahLst/>
              <a:cxnLst/>
              <a:rect l="l" t="t" r="r" b="b"/>
              <a:pathLst>
                <a:path w="901064" h="395605">
                  <a:moveTo>
                    <a:pt x="900636" y="0"/>
                  </a:moveTo>
                  <a:lnTo>
                    <a:pt x="0" y="395029"/>
                  </a:lnTo>
                </a:path>
              </a:pathLst>
            </a:custGeom>
            <a:ln w="57149">
              <a:solidFill>
                <a:srgbClr val="FCA738"/>
              </a:solidFill>
            </a:ln>
          </p:spPr>
          <p:txBody>
            <a:bodyPr wrap="square" lIns="0" tIns="0" rIns="0" bIns="0" rtlCol="0"/>
            <a:lstStyle/>
            <a:p>
              <a:endParaRPr/>
            </a:p>
          </p:txBody>
        </p:sp>
        <p:pic>
          <p:nvPicPr>
            <p:cNvPr id="6" name="object 6"/>
            <p:cNvPicPr/>
            <p:nvPr/>
          </p:nvPicPr>
          <p:blipFill>
            <a:blip r:embed="rId2" cstate="print"/>
            <a:stretch>
              <a:fillRect/>
            </a:stretch>
          </p:blipFill>
          <p:spPr>
            <a:xfrm>
              <a:off x="3323913" y="435669"/>
              <a:ext cx="244674" cy="186934"/>
            </a:xfrm>
            <a:prstGeom prst="rect">
              <a:avLst/>
            </a:prstGeom>
          </p:spPr>
        </p:pic>
        <p:sp>
          <p:nvSpPr>
            <p:cNvPr id="7" name="object 7"/>
            <p:cNvSpPr/>
            <p:nvPr/>
          </p:nvSpPr>
          <p:spPr>
            <a:xfrm>
              <a:off x="4644007" y="123478"/>
              <a:ext cx="695325" cy="405765"/>
            </a:xfrm>
            <a:custGeom>
              <a:avLst/>
              <a:gdLst/>
              <a:ahLst/>
              <a:cxnLst/>
              <a:rect l="l" t="t" r="r" b="b"/>
              <a:pathLst>
                <a:path w="695325" h="405765">
                  <a:moveTo>
                    <a:pt x="0" y="0"/>
                  </a:moveTo>
                  <a:lnTo>
                    <a:pt x="694917" y="405368"/>
                  </a:lnTo>
                </a:path>
              </a:pathLst>
            </a:custGeom>
            <a:ln w="57149">
              <a:solidFill>
                <a:srgbClr val="FCA738"/>
              </a:solidFill>
            </a:ln>
          </p:spPr>
          <p:txBody>
            <a:bodyPr wrap="square" lIns="0" tIns="0" rIns="0" bIns="0" rtlCol="0"/>
            <a:lstStyle/>
            <a:p>
              <a:endParaRPr/>
            </a:p>
          </p:txBody>
        </p:sp>
        <p:pic>
          <p:nvPicPr>
            <p:cNvPr id="8" name="object 8"/>
            <p:cNvPicPr/>
            <p:nvPr/>
          </p:nvPicPr>
          <p:blipFill>
            <a:blip r:embed="rId3" cstate="print"/>
            <a:stretch>
              <a:fillRect/>
            </a:stretch>
          </p:blipFill>
          <p:spPr>
            <a:xfrm>
              <a:off x="5222451" y="412373"/>
              <a:ext cx="242059" cy="201638"/>
            </a:xfrm>
            <a:prstGeom prst="rect">
              <a:avLst/>
            </a:prstGeom>
          </p:spPr>
        </p:pic>
      </p:grpSp>
      <p:sp>
        <p:nvSpPr>
          <p:cNvPr id="9" name="object 9"/>
          <p:cNvSpPr txBox="1"/>
          <p:nvPr/>
        </p:nvSpPr>
        <p:spPr>
          <a:xfrm>
            <a:off x="3348881" y="213774"/>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1</a:t>
            </a:r>
            <a:endParaRPr sz="1400">
              <a:latin typeface="Arial MT"/>
              <a:cs typeface="Arial MT"/>
            </a:endParaRPr>
          </a:p>
        </p:txBody>
      </p:sp>
      <p:sp>
        <p:nvSpPr>
          <p:cNvPr id="10" name="object 10"/>
          <p:cNvSpPr txBox="1"/>
          <p:nvPr/>
        </p:nvSpPr>
        <p:spPr>
          <a:xfrm>
            <a:off x="3924944" y="789837"/>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0</a:t>
            </a:r>
            <a:endParaRPr sz="1400">
              <a:latin typeface="Arial MT"/>
              <a:cs typeface="Arial MT"/>
            </a:endParaRPr>
          </a:p>
        </p:txBody>
      </p:sp>
      <p:sp>
        <p:nvSpPr>
          <p:cNvPr id="11" name="object 11"/>
          <p:cNvSpPr txBox="1"/>
          <p:nvPr/>
        </p:nvSpPr>
        <p:spPr>
          <a:xfrm>
            <a:off x="5508104" y="627533"/>
            <a:ext cx="1207770" cy="453137"/>
          </a:xfrm>
          <a:prstGeom prst="rect">
            <a:avLst/>
          </a:prstGeom>
          <a:ln w="25399">
            <a:solidFill>
              <a:srgbClr val="000000"/>
            </a:solidFill>
          </a:ln>
        </p:spPr>
        <p:txBody>
          <a:bodyPr vert="horz" wrap="square" lIns="0" tIns="30480" rIns="0" bIns="0" rtlCol="0">
            <a:spAutoFit/>
          </a:bodyPr>
          <a:lstStyle/>
          <a:p>
            <a:pPr marL="85090">
              <a:lnSpc>
                <a:spcPts val="1664"/>
              </a:lnSpc>
              <a:spcBef>
                <a:spcPts val="240"/>
              </a:spcBef>
            </a:pPr>
            <a:r>
              <a:rPr sz="1400" dirty="0">
                <a:latin typeface="Arial MT"/>
                <a:cs typeface="Arial MT"/>
              </a:rPr>
              <a:t>Ответ: 0</a:t>
            </a:r>
            <a:endParaRPr sz="1400">
              <a:latin typeface="Arial MT"/>
              <a:cs typeface="Arial MT"/>
            </a:endParaRPr>
          </a:p>
          <a:p>
            <a:pPr marL="85090">
              <a:lnSpc>
                <a:spcPts val="1664"/>
              </a:lnSpc>
              <a:tabLst>
                <a:tab pos="542290" algn="l"/>
              </a:tabLst>
            </a:pPr>
            <a:r>
              <a:rPr sz="1400" dirty="0">
                <a:latin typeface="Arial MT"/>
                <a:cs typeface="Arial MT"/>
              </a:rPr>
              <a:t>2	0</a:t>
            </a:r>
            <a:endParaRPr sz="1400">
              <a:latin typeface="Arial MT"/>
              <a:cs typeface="Arial MT"/>
            </a:endParaRPr>
          </a:p>
        </p:txBody>
      </p:sp>
      <p:sp>
        <p:nvSpPr>
          <p:cNvPr id="12" name="object 12"/>
          <p:cNvSpPr/>
          <p:nvPr/>
        </p:nvSpPr>
        <p:spPr>
          <a:xfrm>
            <a:off x="3059832" y="627533"/>
            <a:ext cx="305435" cy="307975"/>
          </a:xfrm>
          <a:custGeom>
            <a:avLst/>
            <a:gdLst/>
            <a:ahLst/>
            <a:cxnLst/>
            <a:rect l="l" t="t" r="r" b="b"/>
            <a:pathLst>
              <a:path w="305435" h="307975">
                <a:moveTo>
                  <a:pt x="0" y="0"/>
                </a:moveTo>
                <a:lnTo>
                  <a:pt x="304892" y="0"/>
                </a:lnTo>
                <a:lnTo>
                  <a:pt x="304892" y="307776"/>
                </a:lnTo>
                <a:lnTo>
                  <a:pt x="0" y="307776"/>
                </a:lnTo>
                <a:lnTo>
                  <a:pt x="0" y="0"/>
                </a:lnTo>
                <a:close/>
              </a:path>
            </a:pathLst>
          </a:custGeom>
          <a:ln w="25399">
            <a:solidFill>
              <a:srgbClr val="000000"/>
            </a:solidFill>
          </a:ln>
        </p:spPr>
        <p:txBody>
          <a:bodyPr wrap="square" lIns="0" tIns="0" rIns="0" bIns="0" rtlCol="0"/>
          <a:lstStyle/>
          <a:p>
            <a:endParaRPr/>
          </a:p>
        </p:txBody>
      </p:sp>
      <p:sp>
        <p:nvSpPr>
          <p:cNvPr id="13" name="object 13"/>
          <p:cNvSpPr txBox="1"/>
          <p:nvPr/>
        </p:nvSpPr>
        <p:spPr>
          <a:xfrm>
            <a:off x="3132857" y="645821"/>
            <a:ext cx="14414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V</a:t>
            </a:r>
            <a:endParaRPr sz="1400">
              <a:latin typeface="Arial MT"/>
              <a:cs typeface="Arial MT"/>
            </a:endParaRPr>
          </a:p>
        </p:txBody>
      </p:sp>
      <p:grpSp>
        <p:nvGrpSpPr>
          <p:cNvPr id="14" name="object 14"/>
          <p:cNvGrpSpPr/>
          <p:nvPr/>
        </p:nvGrpSpPr>
        <p:grpSpPr>
          <a:xfrm>
            <a:off x="1525633" y="752847"/>
            <a:ext cx="2645410" cy="596265"/>
            <a:chOff x="1525633" y="752847"/>
            <a:chExt cx="2645410" cy="596265"/>
          </a:xfrm>
        </p:grpSpPr>
        <p:sp>
          <p:nvSpPr>
            <p:cNvPr id="15" name="object 15"/>
            <p:cNvSpPr/>
            <p:nvPr/>
          </p:nvSpPr>
          <p:spPr>
            <a:xfrm>
              <a:off x="1659969" y="781422"/>
              <a:ext cx="1400175" cy="500380"/>
            </a:xfrm>
            <a:custGeom>
              <a:avLst/>
              <a:gdLst/>
              <a:ahLst/>
              <a:cxnLst/>
              <a:rect l="l" t="t" r="r" b="b"/>
              <a:pathLst>
                <a:path w="1400175" h="500380">
                  <a:moveTo>
                    <a:pt x="1399862" y="0"/>
                  </a:moveTo>
                  <a:lnTo>
                    <a:pt x="0" y="500197"/>
                  </a:lnTo>
                </a:path>
              </a:pathLst>
            </a:custGeom>
            <a:ln w="57149">
              <a:solidFill>
                <a:srgbClr val="FCA738"/>
              </a:solidFill>
            </a:ln>
          </p:spPr>
          <p:txBody>
            <a:bodyPr wrap="square" lIns="0" tIns="0" rIns="0" bIns="0" rtlCol="0"/>
            <a:lstStyle/>
            <a:p>
              <a:endParaRPr/>
            </a:p>
          </p:txBody>
        </p:sp>
        <p:pic>
          <p:nvPicPr>
            <p:cNvPr id="16" name="object 16"/>
            <p:cNvPicPr/>
            <p:nvPr/>
          </p:nvPicPr>
          <p:blipFill>
            <a:blip r:embed="rId4" cstate="print"/>
            <a:stretch>
              <a:fillRect/>
            </a:stretch>
          </p:blipFill>
          <p:spPr>
            <a:xfrm>
              <a:off x="1525633" y="1170896"/>
              <a:ext cx="245059" cy="178194"/>
            </a:xfrm>
            <a:prstGeom prst="rect">
              <a:avLst/>
            </a:prstGeom>
          </p:spPr>
        </p:pic>
        <p:sp>
          <p:nvSpPr>
            <p:cNvPr id="17" name="object 17"/>
            <p:cNvSpPr/>
            <p:nvPr/>
          </p:nvSpPr>
          <p:spPr>
            <a:xfrm>
              <a:off x="3364724" y="781422"/>
              <a:ext cx="684530" cy="457834"/>
            </a:xfrm>
            <a:custGeom>
              <a:avLst/>
              <a:gdLst/>
              <a:ahLst/>
              <a:cxnLst/>
              <a:rect l="l" t="t" r="r" b="b"/>
              <a:pathLst>
                <a:path w="684529" h="457834">
                  <a:moveTo>
                    <a:pt x="0" y="0"/>
                  </a:moveTo>
                  <a:lnTo>
                    <a:pt x="684351" y="457284"/>
                  </a:lnTo>
                </a:path>
              </a:pathLst>
            </a:custGeom>
            <a:ln w="57149">
              <a:solidFill>
                <a:srgbClr val="FCA738"/>
              </a:solidFill>
            </a:ln>
          </p:spPr>
          <p:txBody>
            <a:bodyPr wrap="square" lIns="0" tIns="0" rIns="0" bIns="0" rtlCol="0"/>
            <a:lstStyle/>
            <a:p>
              <a:endParaRPr/>
            </a:p>
          </p:txBody>
        </p:sp>
        <p:pic>
          <p:nvPicPr>
            <p:cNvPr id="18" name="object 18"/>
            <p:cNvPicPr/>
            <p:nvPr/>
          </p:nvPicPr>
          <p:blipFill>
            <a:blip r:embed="rId5" cstate="print"/>
            <a:stretch>
              <a:fillRect/>
            </a:stretch>
          </p:blipFill>
          <p:spPr>
            <a:xfrm>
              <a:off x="3931355" y="1120986"/>
              <a:ext cx="239676" cy="208692"/>
            </a:xfrm>
            <a:prstGeom prst="rect">
              <a:avLst/>
            </a:prstGeom>
          </p:spPr>
        </p:pic>
      </p:grpSp>
      <p:sp>
        <p:nvSpPr>
          <p:cNvPr id="19" name="object 19"/>
          <p:cNvSpPr txBox="1"/>
          <p:nvPr/>
        </p:nvSpPr>
        <p:spPr>
          <a:xfrm>
            <a:off x="1908721" y="789837"/>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1</a:t>
            </a:r>
            <a:endParaRPr sz="1400">
              <a:latin typeface="Arial MT"/>
              <a:cs typeface="Arial MT"/>
            </a:endParaRPr>
          </a:p>
        </p:txBody>
      </p:sp>
      <p:sp>
        <p:nvSpPr>
          <p:cNvPr id="20" name="object 20"/>
          <p:cNvSpPr txBox="1"/>
          <p:nvPr/>
        </p:nvSpPr>
        <p:spPr>
          <a:xfrm>
            <a:off x="4211959" y="1347613"/>
            <a:ext cx="1207770" cy="453137"/>
          </a:xfrm>
          <a:prstGeom prst="rect">
            <a:avLst/>
          </a:prstGeom>
          <a:ln w="25399">
            <a:solidFill>
              <a:srgbClr val="000000"/>
            </a:solidFill>
          </a:ln>
        </p:spPr>
        <p:txBody>
          <a:bodyPr vert="horz" wrap="square" lIns="0" tIns="30480" rIns="0" bIns="0" rtlCol="0">
            <a:spAutoFit/>
          </a:bodyPr>
          <a:lstStyle/>
          <a:p>
            <a:pPr marL="85725">
              <a:lnSpc>
                <a:spcPts val="1664"/>
              </a:lnSpc>
              <a:spcBef>
                <a:spcPts val="240"/>
              </a:spcBef>
            </a:pPr>
            <a:r>
              <a:rPr sz="1400" dirty="0">
                <a:latin typeface="Arial MT"/>
                <a:cs typeface="Arial MT"/>
              </a:rPr>
              <a:t>Ответ: 1</a:t>
            </a:r>
            <a:endParaRPr sz="1400">
              <a:latin typeface="Arial MT"/>
              <a:cs typeface="Arial MT"/>
            </a:endParaRPr>
          </a:p>
          <a:p>
            <a:pPr marL="85725">
              <a:lnSpc>
                <a:spcPts val="1664"/>
              </a:lnSpc>
              <a:tabLst>
                <a:tab pos="542290" algn="l"/>
              </a:tabLst>
            </a:pPr>
            <a:r>
              <a:rPr sz="1400" dirty="0">
                <a:latin typeface="Arial MT"/>
                <a:cs typeface="Arial MT"/>
              </a:rPr>
              <a:t>0	1</a:t>
            </a:r>
            <a:endParaRPr sz="1400">
              <a:latin typeface="Arial MT"/>
              <a:cs typeface="Arial MT"/>
            </a:endParaRPr>
          </a:p>
        </p:txBody>
      </p:sp>
      <p:sp>
        <p:nvSpPr>
          <p:cNvPr id="21" name="object 21"/>
          <p:cNvSpPr/>
          <p:nvPr/>
        </p:nvSpPr>
        <p:spPr>
          <a:xfrm>
            <a:off x="1187624" y="1347613"/>
            <a:ext cx="284480" cy="307975"/>
          </a:xfrm>
          <a:custGeom>
            <a:avLst/>
            <a:gdLst/>
            <a:ahLst/>
            <a:cxnLst/>
            <a:rect l="l" t="t" r="r" b="b"/>
            <a:pathLst>
              <a:path w="284480" h="307975">
                <a:moveTo>
                  <a:pt x="0" y="0"/>
                </a:moveTo>
                <a:lnTo>
                  <a:pt x="284051" y="0"/>
                </a:lnTo>
                <a:lnTo>
                  <a:pt x="284051" y="307776"/>
                </a:lnTo>
                <a:lnTo>
                  <a:pt x="0" y="307776"/>
                </a:lnTo>
                <a:lnTo>
                  <a:pt x="0" y="0"/>
                </a:lnTo>
                <a:close/>
              </a:path>
            </a:pathLst>
          </a:custGeom>
          <a:ln w="25399">
            <a:solidFill>
              <a:srgbClr val="000000"/>
            </a:solidFill>
          </a:ln>
        </p:spPr>
        <p:txBody>
          <a:bodyPr wrap="square" lIns="0" tIns="0" rIns="0" bIns="0" rtlCol="0"/>
          <a:lstStyle/>
          <a:p>
            <a:endParaRPr/>
          </a:p>
        </p:txBody>
      </p:sp>
      <p:sp>
        <p:nvSpPr>
          <p:cNvPr id="22" name="object 22"/>
          <p:cNvSpPr txBox="1"/>
          <p:nvPr/>
        </p:nvSpPr>
        <p:spPr>
          <a:xfrm>
            <a:off x="1260649" y="1365901"/>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L</a:t>
            </a:r>
            <a:endParaRPr sz="1400">
              <a:latin typeface="Arial MT"/>
              <a:cs typeface="Arial MT"/>
            </a:endParaRPr>
          </a:p>
        </p:txBody>
      </p:sp>
      <p:grpSp>
        <p:nvGrpSpPr>
          <p:cNvPr id="23" name="object 23"/>
          <p:cNvGrpSpPr/>
          <p:nvPr/>
        </p:nvGrpSpPr>
        <p:grpSpPr>
          <a:xfrm>
            <a:off x="972832" y="1463054"/>
            <a:ext cx="1821180" cy="555625"/>
            <a:chOff x="972832" y="1463054"/>
            <a:chExt cx="1821180" cy="555625"/>
          </a:xfrm>
        </p:grpSpPr>
        <p:sp>
          <p:nvSpPr>
            <p:cNvPr id="24" name="object 24"/>
            <p:cNvSpPr/>
            <p:nvPr/>
          </p:nvSpPr>
          <p:spPr>
            <a:xfrm>
              <a:off x="1041445" y="1501502"/>
              <a:ext cx="146685" cy="383540"/>
            </a:xfrm>
            <a:custGeom>
              <a:avLst/>
              <a:gdLst/>
              <a:ahLst/>
              <a:cxnLst/>
              <a:rect l="l" t="t" r="r" b="b"/>
              <a:pathLst>
                <a:path w="146684" h="383539">
                  <a:moveTo>
                    <a:pt x="146178" y="0"/>
                  </a:moveTo>
                  <a:lnTo>
                    <a:pt x="0" y="383110"/>
                  </a:lnTo>
                </a:path>
              </a:pathLst>
            </a:custGeom>
            <a:ln w="57149">
              <a:solidFill>
                <a:srgbClr val="FCA738"/>
              </a:solidFill>
            </a:ln>
          </p:spPr>
          <p:txBody>
            <a:bodyPr wrap="square" lIns="0" tIns="0" rIns="0" bIns="0" rtlCol="0"/>
            <a:lstStyle/>
            <a:p>
              <a:endParaRPr/>
            </a:p>
          </p:txBody>
        </p:sp>
        <p:pic>
          <p:nvPicPr>
            <p:cNvPr id="25" name="object 25"/>
            <p:cNvPicPr/>
            <p:nvPr/>
          </p:nvPicPr>
          <p:blipFill>
            <a:blip r:embed="rId6" cstate="print"/>
            <a:stretch>
              <a:fillRect/>
            </a:stretch>
          </p:blipFill>
          <p:spPr>
            <a:xfrm>
              <a:off x="972832" y="1773078"/>
              <a:ext cx="180146" cy="245040"/>
            </a:xfrm>
            <a:prstGeom prst="rect">
              <a:avLst/>
            </a:prstGeom>
          </p:spPr>
        </p:pic>
        <p:sp>
          <p:nvSpPr>
            <p:cNvPr id="26" name="object 26"/>
            <p:cNvSpPr/>
            <p:nvPr/>
          </p:nvSpPr>
          <p:spPr>
            <a:xfrm>
              <a:off x="1475655" y="1491629"/>
              <a:ext cx="1184910" cy="436880"/>
            </a:xfrm>
            <a:custGeom>
              <a:avLst/>
              <a:gdLst/>
              <a:ahLst/>
              <a:cxnLst/>
              <a:rect l="l" t="t" r="r" b="b"/>
              <a:pathLst>
                <a:path w="1184910" h="436880">
                  <a:moveTo>
                    <a:pt x="0" y="0"/>
                  </a:moveTo>
                  <a:lnTo>
                    <a:pt x="1184369" y="436346"/>
                  </a:lnTo>
                </a:path>
              </a:pathLst>
            </a:custGeom>
            <a:ln w="57149">
              <a:solidFill>
                <a:srgbClr val="FCA738"/>
              </a:solidFill>
            </a:ln>
          </p:spPr>
          <p:txBody>
            <a:bodyPr wrap="square" lIns="0" tIns="0" rIns="0" bIns="0" rtlCol="0"/>
            <a:lstStyle/>
            <a:p>
              <a:endParaRPr/>
            </a:p>
          </p:txBody>
        </p:sp>
        <p:pic>
          <p:nvPicPr>
            <p:cNvPr id="27" name="object 27"/>
            <p:cNvPicPr/>
            <p:nvPr/>
          </p:nvPicPr>
          <p:blipFill>
            <a:blip r:embed="rId7" cstate="print"/>
            <a:stretch>
              <a:fillRect/>
            </a:stretch>
          </p:blipFill>
          <p:spPr>
            <a:xfrm>
              <a:off x="2548925" y="1816875"/>
              <a:ext cx="245061" cy="178502"/>
            </a:xfrm>
            <a:prstGeom prst="rect">
              <a:avLst/>
            </a:prstGeom>
          </p:spPr>
        </p:pic>
      </p:grpSp>
      <p:sp>
        <p:nvSpPr>
          <p:cNvPr id="28" name="object 28"/>
          <p:cNvSpPr txBox="1"/>
          <p:nvPr/>
        </p:nvSpPr>
        <p:spPr>
          <a:xfrm>
            <a:off x="2843808" y="1995685"/>
            <a:ext cx="1207770" cy="453137"/>
          </a:xfrm>
          <a:prstGeom prst="rect">
            <a:avLst/>
          </a:prstGeom>
          <a:ln w="25399">
            <a:solidFill>
              <a:srgbClr val="000000"/>
            </a:solidFill>
          </a:ln>
        </p:spPr>
        <p:txBody>
          <a:bodyPr vert="horz" wrap="square" lIns="0" tIns="30480" rIns="0" bIns="0" rtlCol="0">
            <a:spAutoFit/>
          </a:bodyPr>
          <a:lstStyle/>
          <a:p>
            <a:pPr marL="85725">
              <a:lnSpc>
                <a:spcPts val="1664"/>
              </a:lnSpc>
              <a:spcBef>
                <a:spcPts val="240"/>
              </a:spcBef>
            </a:pPr>
            <a:r>
              <a:rPr sz="1400" dirty="0">
                <a:latin typeface="Arial MT"/>
                <a:cs typeface="Arial MT"/>
              </a:rPr>
              <a:t>Ответ: 0</a:t>
            </a:r>
            <a:endParaRPr sz="1400">
              <a:latin typeface="Arial MT"/>
              <a:cs typeface="Arial MT"/>
            </a:endParaRPr>
          </a:p>
          <a:p>
            <a:pPr marL="85725">
              <a:lnSpc>
                <a:spcPts val="1664"/>
              </a:lnSpc>
              <a:tabLst>
                <a:tab pos="542290" algn="l"/>
              </a:tabLst>
            </a:pPr>
            <a:r>
              <a:rPr sz="1400" dirty="0">
                <a:latin typeface="Arial MT"/>
                <a:cs typeface="Arial MT"/>
              </a:rPr>
              <a:t>1	0</a:t>
            </a:r>
            <a:endParaRPr sz="1400">
              <a:latin typeface="Arial MT"/>
              <a:cs typeface="Arial MT"/>
            </a:endParaRPr>
          </a:p>
        </p:txBody>
      </p:sp>
      <p:sp>
        <p:nvSpPr>
          <p:cNvPr id="29" name="object 29"/>
          <p:cNvSpPr txBox="1"/>
          <p:nvPr/>
        </p:nvSpPr>
        <p:spPr>
          <a:xfrm>
            <a:off x="756593" y="1509917"/>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1</a:t>
            </a:r>
            <a:endParaRPr sz="1400">
              <a:latin typeface="Arial MT"/>
              <a:cs typeface="Arial MT"/>
            </a:endParaRPr>
          </a:p>
        </p:txBody>
      </p:sp>
      <p:sp>
        <p:nvSpPr>
          <p:cNvPr id="30" name="object 30"/>
          <p:cNvSpPr txBox="1"/>
          <p:nvPr/>
        </p:nvSpPr>
        <p:spPr>
          <a:xfrm>
            <a:off x="2196752" y="1365901"/>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0</a:t>
            </a:r>
            <a:endParaRPr sz="1400">
              <a:latin typeface="Arial MT"/>
              <a:cs typeface="Arial MT"/>
            </a:endParaRPr>
          </a:p>
        </p:txBody>
      </p:sp>
      <p:sp>
        <p:nvSpPr>
          <p:cNvPr id="31" name="object 31"/>
          <p:cNvSpPr/>
          <p:nvPr/>
        </p:nvSpPr>
        <p:spPr>
          <a:xfrm>
            <a:off x="755575" y="2067693"/>
            <a:ext cx="314960" cy="307975"/>
          </a:xfrm>
          <a:custGeom>
            <a:avLst/>
            <a:gdLst/>
            <a:ahLst/>
            <a:cxnLst/>
            <a:rect l="l" t="t" r="r" b="b"/>
            <a:pathLst>
              <a:path w="314959" h="307975">
                <a:moveTo>
                  <a:pt x="0" y="0"/>
                </a:moveTo>
                <a:lnTo>
                  <a:pt x="314509" y="0"/>
                </a:lnTo>
                <a:lnTo>
                  <a:pt x="314509" y="307776"/>
                </a:lnTo>
                <a:lnTo>
                  <a:pt x="0" y="307776"/>
                </a:lnTo>
                <a:lnTo>
                  <a:pt x="0" y="0"/>
                </a:lnTo>
                <a:close/>
              </a:path>
            </a:pathLst>
          </a:custGeom>
          <a:ln w="25399">
            <a:solidFill>
              <a:srgbClr val="000000"/>
            </a:solidFill>
          </a:ln>
        </p:spPr>
        <p:txBody>
          <a:bodyPr wrap="square" lIns="0" tIns="0" rIns="0" bIns="0" rtlCol="0"/>
          <a:lstStyle/>
          <a:p>
            <a:endParaRPr/>
          </a:p>
        </p:txBody>
      </p:sp>
      <p:sp>
        <p:nvSpPr>
          <p:cNvPr id="32" name="object 32"/>
          <p:cNvSpPr txBox="1"/>
          <p:nvPr/>
        </p:nvSpPr>
        <p:spPr>
          <a:xfrm>
            <a:off x="828600" y="2085981"/>
            <a:ext cx="15430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R</a:t>
            </a:r>
            <a:endParaRPr sz="1400">
              <a:latin typeface="Arial MT"/>
              <a:cs typeface="Arial MT"/>
            </a:endParaRPr>
          </a:p>
        </p:txBody>
      </p:sp>
      <p:grpSp>
        <p:nvGrpSpPr>
          <p:cNvPr id="33" name="object 33"/>
          <p:cNvGrpSpPr/>
          <p:nvPr/>
        </p:nvGrpSpPr>
        <p:grpSpPr>
          <a:xfrm>
            <a:off x="539551" y="2183134"/>
            <a:ext cx="1822450" cy="1128395"/>
            <a:chOff x="539551" y="2183134"/>
            <a:chExt cx="1822450" cy="1128395"/>
          </a:xfrm>
        </p:grpSpPr>
        <p:sp>
          <p:nvSpPr>
            <p:cNvPr id="34" name="object 34"/>
            <p:cNvSpPr/>
            <p:nvPr/>
          </p:nvSpPr>
          <p:spPr>
            <a:xfrm>
              <a:off x="609370" y="2283717"/>
              <a:ext cx="146685" cy="383540"/>
            </a:xfrm>
            <a:custGeom>
              <a:avLst/>
              <a:gdLst/>
              <a:ahLst/>
              <a:cxnLst/>
              <a:rect l="l" t="t" r="r" b="b"/>
              <a:pathLst>
                <a:path w="146684" h="383539">
                  <a:moveTo>
                    <a:pt x="146205" y="0"/>
                  </a:moveTo>
                  <a:lnTo>
                    <a:pt x="0" y="383199"/>
                  </a:lnTo>
                </a:path>
              </a:pathLst>
            </a:custGeom>
            <a:ln w="57149">
              <a:solidFill>
                <a:srgbClr val="FCA738"/>
              </a:solidFill>
            </a:ln>
          </p:spPr>
          <p:txBody>
            <a:bodyPr wrap="square" lIns="0" tIns="0" rIns="0" bIns="0" rtlCol="0"/>
            <a:lstStyle/>
            <a:p>
              <a:endParaRPr/>
            </a:p>
          </p:txBody>
        </p:sp>
        <p:pic>
          <p:nvPicPr>
            <p:cNvPr id="35" name="object 35"/>
            <p:cNvPicPr/>
            <p:nvPr/>
          </p:nvPicPr>
          <p:blipFill>
            <a:blip r:embed="rId8" cstate="print"/>
            <a:stretch>
              <a:fillRect/>
            </a:stretch>
          </p:blipFill>
          <p:spPr>
            <a:xfrm>
              <a:off x="540759" y="2555384"/>
              <a:ext cx="180144" cy="245040"/>
            </a:xfrm>
            <a:prstGeom prst="rect">
              <a:avLst/>
            </a:prstGeom>
          </p:spPr>
        </p:pic>
        <p:sp>
          <p:nvSpPr>
            <p:cNvPr id="36" name="object 36"/>
            <p:cNvSpPr/>
            <p:nvPr/>
          </p:nvSpPr>
          <p:spPr>
            <a:xfrm>
              <a:off x="1043608" y="2211709"/>
              <a:ext cx="1184910" cy="436880"/>
            </a:xfrm>
            <a:custGeom>
              <a:avLst/>
              <a:gdLst/>
              <a:ahLst/>
              <a:cxnLst/>
              <a:rect l="l" t="t" r="r" b="b"/>
              <a:pathLst>
                <a:path w="1184910" h="436880">
                  <a:moveTo>
                    <a:pt x="0" y="0"/>
                  </a:moveTo>
                  <a:lnTo>
                    <a:pt x="1184369" y="436346"/>
                  </a:lnTo>
                </a:path>
              </a:pathLst>
            </a:custGeom>
            <a:ln w="57149">
              <a:solidFill>
                <a:srgbClr val="FCA738"/>
              </a:solidFill>
            </a:ln>
          </p:spPr>
          <p:txBody>
            <a:bodyPr wrap="square" lIns="0" tIns="0" rIns="0" bIns="0" rtlCol="0"/>
            <a:lstStyle/>
            <a:p>
              <a:endParaRPr/>
            </a:p>
          </p:txBody>
        </p:sp>
        <p:pic>
          <p:nvPicPr>
            <p:cNvPr id="37" name="object 37"/>
            <p:cNvPicPr/>
            <p:nvPr/>
          </p:nvPicPr>
          <p:blipFill>
            <a:blip r:embed="rId9" cstate="print"/>
            <a:stretch>
              <a:fillRect/>
            </a:stretch>
          </p:blipFill>
          <p:spPr>
            <a:xfrm>
              <a:off x="2116877" y="2536955"/>
              <a:ext cx="245061" cy="178502"/>
            </a:xfrm>
            <a:prstGeom prst="rect">
              <a:avLst/>
            </a:prstGeom>
          </p:spPr>
        </p:pic>
        <p:sp>
          <p:nvSpPr>
            <p:cNvPr id="38" name="object 38"/>
            <p:cNvSpPr/>
            <p:nvPr/>
          </p:nvSpPr>
          <p:spPr>
            <a:xfrm>
              <a:off x="539551" y="2787773"/>
              <a:ext cx="1207770" cy="523240"/>
            </a:xfrm>
            <a:custGeom>
              <a:avLst/>
              <a:gdLst/>
              <a:ahLst/>
              <a:cxnLst/>
              <a:rect l="l" t="t" r="r" b="b"/>
              <a:pathLst>
                <a:path w="1207770" h="523239">
                  <a:moveTo>
                    <a:pt x="1207381" y="523220"/>
                  </a:moveTo>
                  <a:lnTo>
                    <a:pt x="0" y="523220"/>
                  </a:lnTo>
                  <a:lnTo>
                    <a:pt x="0" y="0"/>
                  </a:lnTo>
                  <a:lnTo>
                    <a:pt x="1207381" y="0"/>
                  </a:lnTo>
                  <a:lnTo>
                    <a:pt x="1207381" y="523220"/>
                  </a:lnTo>
                  <a:close/>
                </a:path>
              </a:pathLst>
            </a:custGeom>
            <a:solidFill>
              <a:srgbClr val="FFFFFF"/>
            </a:solidFill>
          </p:spPr>
          <p:txBody>
            <a:bodyPr wrap="square" lIns="0" tIns="0" rIns="0" bIns="0" rtlCol="0"/>
            <a:lstStyle/>
            <a:p>
              <a:endParaRPr/>
            </a:p>
          </p:txBody>
        </p:sp>
      </p:grpSp>
      <p:sp>
        <p:nvSpPr>
          <p:cNvPr id="39" name="object 39"/>
          <p:cNvSpPr txBox="1"/>
          <p:nvPr/>
        </p:nvSpPr>
        <p:spPr>
          <a:xfrm>
            <a:off x="2411759" y="2715766"/>
            <a:ext cx="1207770" cy="453778"/>
          </a:xfrm>
          <a:prstGeom prst="rect">
            <a:avLst/>
          </a:prstGeom>
          <a:ln w="25399">
            <a:solidFill>
              <a:srgbClr val="000000"/>
            </a:solidFill>
          </a:ln>
        </p:spPr>
        <p:txBody>
          <a:bodyPr vert="horz" wrap="square" lIns="0" tIns="31114" rIns="0" bIns="0" rtlCol="0">
            <a:spAutoFit/>
          </a:bodyPr>
          <a:lstStyle/>
          <a:p>
            <a:pPr marL="85090">
              <a:lnSpc>
                <a:spcPts val="1664"/>
              </a:lnSpc>
              <a:spcBef>
                <a:spcPts val="244"/>
              </a:spcBef>
            </a:pPr>
            <a:r>
              <a:rPr sz="1400" dirty="0">
                <a:latin typeface="Arial MT"/>
                <a:cs typeface="Arial MT"/>
              </a:rPr>
              <a:t>Ответ: 1</a:t>
            </a:r>
            <a:endParaRPr sz="1400">
              <a:latin typeface="Arial MT"/>
              <a:cs typeface="Arial MT"/>
            </a:endParaRPr>
          </a:p>
          <a:p>
            <a:pPr marL="85090">
              <a:lnSpc>
                <a:spcPts val="1664"/>
              </a:lnSpc>
              <a:tabLst>
                <a:tab pos="542290" algn="l"/>
              </a:tabLst>
            </a:pPr>
            <a:r>
              <a:rPr sz="1400" dirty="0">
                <a:latin typeface="Arial MT"/>
                <a:cs typeface="Arial MT"/>
              </a:rPr>
              <a:t>0	1</a:t>
            </a:r>
            <a:endParaRPr sz="1400">
              <a:latin typeface="Arial MT"/>
              <a:cs typeface="Arial MT"/>
            </a:endParaRPr>
          </a:p>
        </p:txBody>
      </p:sp>
      <p:sp>
        <p:nvSpPr>
          <p:cNvPr id="40" name="object 40"/>
          <p:cNvSpPr txBox="1"/>
          <p:nvPr/>
        </p:nvSpPr>
        <p:spPr>
          <a:xfrm>
            <a:off x="539551" y="2787774"/>
            <a:ext cx="1207770" cy="453778"/>
          </a:xfrm>
          <a:prstGeom prst="rect">
            <a:avLst/>
          </a:prstGeom>
          <a:ln w="25399">
            <a:solidFill>
              <a:srgbClr val="000000"/>
            </a:solidFill>
          </a:ln>
        </p:spPr>
        <p:txBody>
          <a:bodyPr vert="horz" wrap="square" lIns="0" tIns="31114" rIns="0" bIns="0" rtlCol="0">
            <a:spAutoFit/>
          </a:bodyPr>
          <a:lstStyle/>
          <a:p>
            <a:pPr marL="85725">
              <a:lnSpc>
                <a:spcPts val="1664"/>
              </a:lnSpc>
              <a:spcBef>
                <a:spcPts val="244"/>
              </a:spcBef>
            </a:pPr>
            <a:r>
              <a:rPr sz="1400" dirty="0">
                <a:latin typeface="Arial MT"/>
                <a:cs typeface="Arial MT"/>
              </a:rPr>
              <a:t>Ответ: 0</a:t>
            </a:r>
            <a:endParaRPr sz="1400">
              <a:latin typeface="Arial MT"/>
              <a:cs typeface="Arial MT"/>
            </a:endParaRPr>
          </a:p>
          <a:p>
            <a:pPr marL="85725">
              <a:lnSpc>
                <a:spcPts val="1664"/>
              </a:lnSpc>
              <a:tabLst>
                <a:tab pos="542290" algn="l"/>
              </a:tabLst>
            </a:pPr>
            <a:r>
              <a:rPr sz="1400" dirty="0">
                <a:latin typeface="Arial MT"/>
                <a:cs typeface="Arial MT"/>
              </a:rPr>
              <a:t>1	0</a:t>
            </a:r>
            <a:endParaRPr sz="1400">
              <a:latin typeface="Arial MT"/>
              <a:cs typeface="Arial MT"/>
            </a:endParaRPr>
          </a:p>
        </p:txBody>
      </p:sp>
      <p:sp>
        <p:nvSpPr>
          <p:cNvPr id="41" name="object 41"/>
          <p:cNvSpPr txBox="1"/>
          <p:nvPr/>
        </p:nvSpPr>
        <p:spPr>
          <a:xfrm>
            <a:off x="396552" y="2229997"/>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1</a:t>
            </a:r>
            <a:endParaRPr sz="1400">
              <a:latin typeface="Arial MT"/>
              <a:cs typeface="Arial MT"/>
            </a:endParaRPr>
          </a:p>
        </p:txBody>
      </p:sp>
      <p:sp>
        <p:nvSpPr>
          <p:cNvPr id="42" name="object 42"/>
          <p:cNvSpPr txBox="1"/>
          <p:nvPr/>
        </p:nvSpPr>
        <p:spPr>
          <a:xfrm>
            <a:off x="1692697" y="2085981"/>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0</a:t>
            </a:r>
            <a:endParaRPr sz="1400">
              <a:latin typeface="Arial MT"/>
              <a:cs typeface="Arial MT"/>
            </a:endParaRPr>
          </a:p>
        </p:txBody>
      </p:sp>
      <p:graphicFrame>
        <p:nvGraphicFramePr>
          <p:cNvPr id="43" name="object 43"/>
          <p:cNvGraphicFramePr>
            <a:graphicFrameLocks noGrp="1"/>
          </p:cNvGraphicFramePr>
          <p:nvPr/>
        </p:nvGraphicFramePr>
        <p:xfrm>
          <a:off x="3701553" y="3645520"/>
          <a:ext cx="5186679" cy="881398"/>
        </p:xfrm>
        <a:graphic>
          <a:graphicData uri="http://schemas.openxmlformats.org/drawingml/2006/table">
            <a:tbl>
              <a:tblPr firstRow="1" bandRow="1">
                <a:tableStyleId>{2D5ABB26-0587-4C30-8999-92F81FD0307C}</a:tableStyleId>
              </a:tblPr>
              <a:tblGrid>
                <a:gridCol w="720090">
                  <a:extLst>
                    <a:ext uri="{9D8B030D-6E8A-4147-A177-3AD203B41FA5}">
                      <a16:colId xmlns:a16="http://schemas.microsoft.com/office/drawing/2014/main" val="20000"/>
                    </a:ext>
                  </a:extLst>
                </a:gridCol>
                <a:gridCol w="864235">
                  <a:extLst>
                    <a:ext uri="{9D8B030D-6E8A-4147-A177-3AD203B41FA5}">
                      <a16:colId xmlns:a16="http://schemas.microsoft.com/office/drawing/2014/main" val="20001"/>
                    </a:ext>
                  </a:extLst>
                </a:gridCol>
                <a:gridCol w="792480">
                  <a:extLst>
                    <a:ext uri="{9D8B030D-6E8A-4147-A177-3AD203B41FA5}">
                      <a16:colId xmlns:a16="http://schemas.microsoft.com/office/drawing/2014/main" val="20002"/>
                    </a:ext>
                  </a:extLst>
                </a:gridCol>
                <a:gridCol w="1008380">
                  <a:extLst>
                    <a:ext uri="{9D8B030D-6E8A-4147-A177-3AD203B41FA5}">
                      <a16:colId xmlns:a16="http://schemas.microsoft.com/office/drawing/2014/main" val="20003"/>
                    </a:ext>
                  </a:extLst>
                </a:gridCol>
                <a:gridCol w="936625">
                  <a:extLst>
                    <a:ext uri="{9D8B030D-6E8A-4147-A177-3AD203B41FA5}">
                      <a16:colId xmlns:a16="http://schemas.microsoft.com/office/drawing/2014/main" val="20004"/>
                    </a:ext>
                  </a:extLst>
                </a:gridCol>
                <a:gridCol w="864869">
                  <a:extLst>
                    <a:ext uri="{9D8B030D-6E8A-4147-A177-3AD203B41FA5}">
                      <a16:colId xmlns:a16="http://schemas.microsoft.com/office/drawing/2014/main" val="20005"/>
                    </a:ext>
                  </a:extLst>
                </a:gridCol>
              </a:tblGrid>
              <a:tr h="510549">
                <a:tc>
                  <a:txBody>
                    <a:bodyPr/>
                    <a:lstStyle/>
                    <a:p>
                      <a:pPr marL="85725" marR="107314">
                        <a:lnSpc>
                          <a:spcPts val="1650"/>
                        </a:lnSpc>
                        <a:spcBef>
                          <a:spcPts val="320"/>
                        </a:spcBef>
                      </a:pPr>
                      <a:r>
                        <a:rPr sz="1400" b="1" dirty="0">
                          <a:solidFill>
                            <a:srgbClr val="FFFFFF"/>
                          </a:solidFill>
                          <a:latin typeface="Arial"/>
                          <a:cs typeface="Arial"/>
                        </a:rPr>
                        <a:t>№ </a:t>
                      </a:r>
                      <a:r>
                        <a:rPr sz="1400" b="1" spc="5" dirty="0">
                          <a:solidFill>
                            <a:srgbClr val="FFFFFF"/>
                          </a:solidFill>
                          <a:latin typeface="Arial"/>
                          <a:cs typeface="Arial"/>
                        </a:rPr>
                        <a:t> </a:t>
                      </a:r>
                      <a:r>
                        <a:rPr sz="1400" b="1" spc="-5" dirty="0">
                          <a:solidFill>
                            <a:srgbClr val="FFFFFF"/>
                          </a:solidFill>
                          <a:latin typeface="Arial"/>
                          <a:cs typeface="Arial"/>
                        </a:rPr>
                        <a:t>матча</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34620">
                        <a:lnSpc>
                          <a:spcPts val="1650"/>
                        </a:lnSpc>
                        <a:spcBef>
                          <a:spcPts val="320"/>
                        </a:spcBef>
                      </a:pPr>
                      <a:r>
                        <a:rPr sz="1400" b="1" spc="-5" dirty="0">
                          <a:solidFill>
                            <a:srgbClr val="FFFFFF"/>
                          </a:solidFill>
                          <a:latin typeface="Arial"/>
                          <a:cs typeface="Arial"/>
                        </a:rPr>
                        <a:t>Выше?  </a:t>
                      </a:r>
                      <a:r>
                        <a:rPr sz="1400" b="1" dirty="0">
                          <a:solidFill>
                            <a:srgbClr val="FFFFFF"/>
                          </a:solidFill>
                          <a:latin typeface="Arial"/>
                          <a:cs typeface="Arial"/>
                        </a:rPr>
                        <a:t>(V)</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090" marR="125095">
                        <a:lnSpc>
                          <a:spcPts val="1650"/>
                        </a:lnSpc>
                        <a:spcBef>
                          <a:spcPts val="320"/>
                        </a:spcBef>
                      </a:pPr>
                      <a:r>
                        <a:rPr sz="1400" b="1" spc="-5" dirty="0">
                          <a:solidFill>
                            <a:srgbClr val="FFFFFF"/>
                          </a:solidFill>
                          <a:latin typeface="Arial"/>
                          <a:cs typeface="Arial"/>
                        </a:rPr>
                        <a:t>Дома?  </a:t>
                      </a:r>
                      <a:r>
                        <a:rPr sz="1400" b="1" dirty="0">
                          <a:solidFill>
                            <a:srgbClr val="FFFFFF"/>
                          </a:solidFill>
                          <a:latin typeface="Arial"/>
                          <a:cs typeface="Arial"/>
                        </a:rPr>
                        <a:t>(D)</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090" marR="100965">
                        <a:lnSpc>
                          <a:spcPts val="1650"/>
                        </a:lnSpc>
                        <a:spcBef>
                          <a:spcPts val="320"/>
                        </a:spcBef>
                      </a:pPr>
                      <a:r>
                        <a:rPr sz="1400" b="1" spc="-5" dirty="0">
                          <a:solidFill>
                            <a:srgbClr val="FFFFFF"/>
                          </a:solidFill>
                          <a:latin typeface="Arial"/>
                          <a:cs typeface="Arial"/>
                        </a:rPr>
                        <a:t>Лидеры?  </a:t>
                      </a:r>
                      <a:r>
                        <a:rPr sz="1400" b="1" dirty="0">
                          <a:solidFill>
                            <a:srgbClr val="FFFFFF"/>
                          </a:solidFill>
                          <a:latin typeface="Arial"/>
                          <a:cs typeface="Arial"/>
                        </a:rPr>
                        <a:t>(L)</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51130">
                        <a:lnSpc>
                          <a:spcPts val="1650"/>
                        </a:lnSpc>
                        <a:spcBef>
                          <a:spcPts val="320"/>
                        </a:spcBef>
                      </a:pPr>
                      <a:r>
                        <a:rPr sz="1400" b="1" spc="-5" dirty="0">
                          <a:solidFill>
                            <a:srgbClr val="FFFFFF"/>
                          </a:solidFill>
                          <a:latin typeface="Arial"/>
                          <a:cs typeface="Arial"/>
                        </a:rPr>
                        <a:t>Дождь?  </a:t>
                      </a:r>
                      <a:r>
                        <a:rPr sz="1400" b="1" dirty="0">
                          <a:solidFill>
                            <a:srgbClr val="FFFFFF"/>
                          </a:solidFill>
                          <a:latin typeface="Arial"/>
                          <a:cs typeface="Arial"/>
                        </a:rPr>
                        <a:t>(R)</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14935">
                        <a:lnSpc>
                          <a:spcPts val="1650"/>
                        </a:lnSpc>
                        <a:spcBef>
                          <a:spcPts val="320"/>
                        </a:spcBef>
                      </a:pPr>
                      <a:r>
                        <a:rPr sz="1400" b="1" spc="-5" dirty="0">
                          <a:solidFill>
                            <a:srgbClr val="FFFFFF"/>
                          </a:solidFill>
                          <a:latin typeface="Arial"/>
                          <a:cs typeface="Arial"/>
                        </a:rPr>
                        <a:t>Победа  </a:t>
                      </a:r>
                      <a:r>
                        <a:rPr sz="1400" b="1" dirty="0">
                          <a:solidFill>
                            <a:srgbClr val="FFFFFF"/>
                          </a:solidFill>
                          <a:latin typeface="Arial"/>
                          <a:cs typeface="Arial"/>
                        </a:rPr>
                        <a:t>(Y)</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370849">
                <a:tc>
                  <a:txBody>
                    <a:bodyPr/>
                    <a:lstStyle/>
                    <a:p>
                      <a:pPr marL="85725">
                        <a:lnSpc>
                          <a:spcPct val="100000"/>
                        </a:lnSpc>
                        <a:spcBef>
                          <a:spcPts val="244"/>
                        </a:spcBef>
                      </a:pPr>
                      <a:r>
                        <a:rPr sz="1400" dirty="0">
                          <a:latin typeface="Arial MT"/>
                          <a:cs typeface="Arial MT"/>
                        </a:rPr>
                        <a:t>8</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090">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090">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bl>
          </a:graphicData>
        </a:graphic>
      </p:graphicFrame>
      <p:sp>
        <p:nvSpPr>
          <p:cNvPr id="44" name="object 44"/>
          <p:cNvSpPr txBox="1"/>
          <p:nvPr/>
        </p:nvSpPr>
        <p:spPr>
          <a:xfrm>
            <a:off x="4861049" y="3166102"/>
            <a:ext cx="365379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Как будет классифицирован новый объект?</a:t>
            </a:r>
            <a:endParaRPr sz="1400">
              <a:latin typeface="Arial MT"/>
              <a:cs typeface="Arial MT"/>
            </a:endParaRPr>
          </a:p>
        </p:txBody>
      </p:sp>
      <p:sp>
        <p:nvSpPr>
          <p:cNvPr id="45" name="object 45"/>
          <p:cNvSpPr txBox="1"/>
          <p:nvPr/>
        </p:nvSpPr>
        <p:spPr>
          <a:xfrm>
            <a:off x="5149081" y="18288"/>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0</a:t>
            </a:r>
            <a:endParaRPr sz="1400">
              <a:latin typeface="Arial MT"/>
              <a:cs typeface="Arial M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55976" y="0"/>
            <a:ext cx="314960" cy="307975"/>
          </a:xfrm>
          <a:custGeom>
            <a:avLst/>
            <a:gdLst/>
            <a:ahLst/>
            <a:cxnLst/>
            <a:rect l="l" t="t" r="r" b="b"/>
            <a:pathLst>
              <a:path w="314960" h="307975">
                <a:moveTo>
                  <a:pt x="0" y="0"/>
                </a:moveTo>
                <a:lnTo>
                  <a:pt x="314509" y="0"/>
                </a:lnTo>
                <a:lnTo>
                  <a:pt x="314509" y="307776"/>
                </a:lnTo>
                <a:lnTo>
                  <a:pt x="0" y="307776"/>
                </a:lnTo>
                <a:lnTo>
                  <a:pt x="0" y="0"/>
                </a:lnTo>
                <a:close/>
              </a:path>
            </a:pathLst>
          </a:custGeom>
          <a:ln w="25399">
            <a:solidFill>
              <a:srgbClr val="000000"/>
            </a:solidFill>
          </a:ln>
        </p:spPr>
        <p:txBody>
          <a:bodyPr wrap="square" lIns="0" tIns="0" rIns="0" bIns="0" rtlCol="0"/>
          <a:lstStyle/>
          <a:p>
            <a:endParaRPr/>
          </a:p>
        </p:txBody>
      </p:sp>
      <p:sp>
        <p:nvSpPr>
          <p:cNvPr id="3" name="object 3"/>
          <p:cNvSpPr txBox="1"/>
          <p:nvPr/>
        </p:nvSpPr>
        <p:spPr>
          <a:xfrm>
            <a:off x="4429001" y="18288"/>
            <a:ext cx="15430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D</a:t>
            </a:r>
            <a:endParaRPr sz="1400">
              <a:latin typeface="Arial MT"/>
              <a:cs typeface="Arial MT"/>
            </a:endParaRPr>
          </a:p>
        </p:txBody>
      </p:sp>
      <p:grpSp>
        <p:nvGrpSpPr>
          <p:cNvPr id="4" name="object 4"/>
          <p:cNvGrpSpPr/>
          <p:nvPr/>
        </p:nvGrpSpPr>
        <p:grpSpPr>
          <a:xfrm>
            <a:off x="3323913" y="94903"/>
            <a:ext cx="2141220" cy="528320"/>
            <a:chOff x="3323913" y="94903"/>
            <a:chExt cx="2141220" cy="528320"/>
          </a:xfrm>
        </p:grpSpPr>
        <p:sp>
          <p:nvSpPr>
            <p:cNvPr id="5" name="object 5"/>
            <p:cNvSpPr/>
            <p:nvPr/>
          </p:nvSpPr>
          <p:spPr>
            <a:xfrm>
              <a:off x="3455339" y="153888"/>
              <a:ext cx="901065" cy="395605"/>
            </a:xfrm>
            <a:custGeom>
              <a:avLst/>
              <a:gdLst/>
              <a:ahLst/>
              <a:cxnLst/>
              <a:rect l="l" t="t" r="r" b="b"/>
              <a:pathLst>
                <a:path w="901064" h="395605">
                  <a:moveTo>
                    <a:pt x="900636" y="0"/>
                  </a:moveTo>
                  <a:lnTo>
                    <a:pt x="0" y="395029"/>
                  </a:lnTo>
                </a:path>
              </a:pathLst>
            </a:custGeom>
            <a:ln w="57149">
              <a:solidFill>
                <a:srgbClr val="FCA738"/>
              </a:solidFill>
            </a:ln>
          </p:spPr>
          <p:txBody>
            <a:bodyPr wrap="square" lIns="0" tIns="0" rIns="0" bIns="0" rtlCol="0"/>
            <a:lstStyle/>
            <a:p>
              <a:endParaRPr/>
            </a:p>
          </p:txBody>
        </p:sp>
        <p:pic>
          <p:nvPicPr>
            <p:cNvPr id="6" name="object 6"/>
            <p:cNvPicPr/>
            <p:nvPr/>
          </p:nvPicPr>
          <p:blipFill>
            <a:blip r:embed="rId2" cstate="print"/>
            <a:stretch>
              <a:fillRect/>
            </a:stretch>
          </p:blipFill>
          <p:spPr>
            <a:xfrm>
              <a:off x="3323913" y="435669"/>
              <a:ext cx="244674" cy="186934"/>
            </a:xfrm>
            <a:prstGeom prst="rect">
              <a:avLst/>
            </a:prstGeom>
          </p:spPr>
        </p:pic>
        <p:sp>
          <p:nvSpPr>
            <p:cNvPr id="7" name="object 7"/>
            <p:cNvSpPr/>
            <p:nvPr/>
          </p:nvSpPr>
          <p:spPr>
            <a:xfrm>
              <a:off x="4644007" y="123478"/>
              <a:ext cx="695325" cy="405765"/>
            </a:xfrm>
            <a:custGeom>
              <a:avLst/>
              <a:gdLst/>
              <a:ahLst/>
              <a:cxnLst/>
              <a:rect l="l" t="t" r="r" b="b"/>
              <a:pathLst>
                <a:path w="695325" h="405765">
                  <a:moveTo>
                    <a:pt x="0" y="0"/>
                  </a:moveTo>
                  <a:lnTo>
                    <a:pt x="694917" y="405368"/>
                  </a:lnTo>
                </a:path>
              </a:pathLst>
            </a:custGeom>
            <a:ln w="57149">
              <a:solidFill>
                <a:srgbClr val="FCA738"/>
              </a:solidFill>
            </a:ln>
          </p:spPr>
          <p:txBody>
            <a:bodyPr wrap="square" lIns="0" tIns="0" rIns="0" bIns="0" rtlCol="0"/>
            <a:lstStyle/>
            <a:p>
              <a:endParaRPr/>
            </a:p>
          </p:txBody>
        </p:sp>
        <p:pic>
          <p:nvPicPr>
            <p:cNvPr id="8" name="object 8"/>
            <p:cNvPicPr/>
            <p:nvPr/>
          </p:nvPicPr>
          <p:blipFill>
            <a:blip r:embed="rId3" cstate="print"/>
            <a:stretch>
              <a:fillRect/>
            </a:stretch>
          </p:blipFill>
          <p:spPr>
            <a:xfrm>
              <a:off x="5222451" y="412373"/>
              <a:ext cx="242059" cy="201638"/>
            </a:xfrm>
            <a:prstGeom prst="rect">
              <a:avLst/>
            </a:prstGeom>
          </p:spPr>
        </p:pic>
      </p:grpSp>
      <p:sp>
        <p:nvSpPr>
          <p:cNvPr id="9" name="object 9"/>
          <p:cNvSpPr txBox="1"/>
          <p:nvPr/>
        </p:nvSpPr>
        <p:spPr>
          <a:xfrm>
            <a:off x="3348881" y="213774"/>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1</a:t>
            </a:r>
            <a:endParaRPr sz="1400">
              <a:latin typeface="Arial MT"/>
              <a:cs typeface="Arial MT"/>
            </a:endParaRPr>
          </a:p>
        </p:txBody>
      </p:sp>
      <p:sp>
        <p:nvSpPr>
          <p:cNvPr id="10" name="object 10"/>
          <p:cNvSpPr txBox="1"/>
          <p:nvPr/>
        </p:nvSpPr>
        <p:spPr>
          <a:xfrm>
            <a:off x="3924944" y="789837"/>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0</a:t>
            </a:r>
            <a:endParaRPr sz="1400">
              <a:latin typeface="Arial MT"/>
              <a:cs typeface="Arial MT"/>
            </a:endParaRPr>
          </a:p>
        </p:txBody>
      </p:sp>
      <p:sp>
        <p:nvSpPr>
          <p:cNvPr id="11" name="object 11"/>
          <p:cNvSpPr txBox="1"/>
          <p:nvPr/>
        </p:nvSpPr>
        <p:spPr>
          <a:xfrm>
            <a:off x="5508104" y="627533"/>
            <a:ext cx="1207770" cy="453137"/>
          </a:xfrm>
          <a:prstGeom prst="rect">
            <a:avLst/>
          </a:prstGeom>
          <a:ln w="25399">
            <a:solidFill>
              <a:srgbClr val="000000"/>
            </a:solidFill>
          </a:ln>
        </p:spPr>
        <p:txBody>
          <a:bodyPr vert="horz" wrap="square" lIns="0" tIns="30480" rIns="0" bIns="0" rtlCol="0">
            <a:spAutoFit/>
          </a:bodyPr>
          <a:lstStyle/>
          <a:p>
            <a:pPr marL="85090">
              <a:lnSpc>
                <a:spcPts val="1664"/>
              </a:lnSpc>
              <a:spcBef>
                <a:spcPts val="240"/>
              </a:spcBef>
            </a:pPr>
            <a:r>
              <a:rPr sz="1400" dirty="0">
                <a:latin typeface="Arial MT"/>
                <a:cs typeface="Arial MT"/>
              </a:rPr>
              <a:t>Ответ: 0</a:t>
            </a:r>
            <a:endParaRPr sz="1400">
              <a:latin typeface="Arial MT"/>
              <a:cs typeface="Arial MT"/>
            </a:endParaRPr>
          </a:p>
          <a:p>
            <a:pPr marL="85090">
              <a:lnSpc>
                <a:spcPts val="1664"/>
              </a:lnSpc>
              <a:tabLst>
                <a:tab pos="542290" algn="l"/>
              </a:tabLst>
            </a:pPr>
            <a:r>
              <a:rPr sz="1400" dirty="0">
                <a:latin typeface="Arial MT"/>
                <a:cs typeface="Arial MT"/>
              </a:rPr>
              <a:t>2	0</a:t>
            </a:r>
            <a:endParaRPr sz="1400">
              <a:latin typeface="Arial MT"/>
              <a:cs typeface="Arial MT"/>
            </a:endParaRPr>
          </a:p>
        </p:txBody>
      </p:sp>
      <p:sp>
        <p:nvSpPr>
          <p:cNvPr id="12" name="object 12"/>
          <p:cNvSpPr/>
          <p:nvPr/>
        </p:nvSpPr>
        <p:spPr>
          <a:xfrm>
            <a:off x="3059832" y="627533"/>
            <a:ext cx="305435" cy="307975"/>
          </a:xfrm>
          <a:custGeom>
            <a:avLst/>
            <a:gdLst/>
            <a:ahLst/>
            <a:cxnLst/>
            <a:rect l="l" t="t" r="r" b="b"/>
            <a:pathLst>
              <a:path w="305435" h="307975">
                <a:moveTo>
                  <a:pt x="0" y="0"/>
                </a:moveTo>
                <a:lnTo>
                  <a:pt x="304892" y="0"/>
                </a:lnTo>
                <a:lnTo>
                  <a:pt x="304892" y="307776"/>
                </a:lnTo>
                <a:lnTo>
                  <a:pt x="0" y="307776"/>
                </a:lnTo>
                <a:lnTo>
                  <a:pt x="0" y="0"/>
                </a:lnTo>
                <a:close/>
              </a:path>
            </a:pathLst>
          </a:custGeom>
          <a:ln w="25399">
            <a:solidFill>
              <a:srgbClr val="000000"/>
            </a:solidFill>
          </a:ln>
        </p:spPr>
        <p:txBody>
          <a:bodyPr wrap="square" lIns="0" tIns="0" rIns="0" bIns="0" rtlCol="0"/>
          <a:lstStyle/>
          <a:p>
            <a:endParaRPr/>
          </a:p>
        </p:txBody>
      </p:sp>
      <p:sp>
        <p:nvSpPr>
          <p:cNvPr id="13" name="object 13"/>
          <p:cNvSpPr txBox="1"/>
          <p:nvPr/>
        </p:nvSpPr>
        <p:spPr>
          <a:xfrm>
            <a:off x="3132857" y="645821"/>
            <a:ext cx="14414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V</a:t>
            </a:r>
            <a:endParaRPr sz="1400">
              <a:latin typeface="Arial MT"/>
              <a:cs typeface="Arial MT"/>
            </a:endParaRPr>
          </a:p>
        </p:txBody>
      </p:sp>
      <p:grpSp>
        <p:nvGrpSpPr>
          <p:cNvPr id="14" name="object 14"/>
          <p:cNvGrpSpPr/>
          <p:nvPr/>
        </p:nvGrpSpPr>
        <p:grpSpPr>
          <a:xfrm>
            <a:off x="1525633" y="752847"/>
            <a:ext cx="2645410" cy="596265"/>
            <a:chOff x="1525633" y="752847"/>
            <a:chExt cx="2645410" cy="596265"/>
          </a:xfrm>
        </p:grpSpPr>
        <p:sp>
          <p:nvSpPr>
            <p:cNvPr id="15" name="object 15"/>
            <p:cNvSpPr/>
            <p:nvPr/>
          </p:nvSpPr>
          <p:spPr>
            <a:xfrm>
              <a:off x="1659969" y="781422"/>
              <a:ext cx="1400175" cy="500380"/>
            </a:xfrm>
            <a:custGeom>
              <a:avLst/>
              <a:gdLst/>
              <a:ahLst/>
              <a:cxnLst/>
              <a:rect l="l" t="t" r="r" b="b"/>
              <a:pathLst>
                <a:path w="1400175" h="500380">
                  <a:moveTo>
                    <a:pt x="1399862" y="0"/>
                  </a:moveTo>
                  <a:lnTo>
                    <a:pt x="0" y="500197"/>
                  </a:lnTo>
                </a:path>
              </a:pathLst>
            </a:custGeom>
            <a:ln w="57149">
              <a:solidFill>
                <a:srgbClr val="FCA738"/>
              </a:solidFill>
            </a:ln>
          </p:spPr>
          <p:txBody>
            <a:bodyPr wrap="square" lIns="0" tIns="0" rIns="0" bIns="0" rtlCol="0"/>
            <a:lstStyle/>
            <a:p>
              <a:endParaRPr/>
            </a:p>
          </p:txBody>
        </p:sp>
        <p:pic>
          <p:nvPicPr>
            <p:cNvPr id="16" name="object 16"/>
            <p:cNvPicPr/>
            <p:nvPr/>
          </p:nvPicPr>
          <p:blipFill>
            <a:blip r:embed="rId4" cstate="print"/>
            <a:stretch>
              <a:fillRect/>
            </a:stretch>
          </p:blipFill>
          <p:spPr>
            <a:xfrm>
              <a:off x="1525633" y="1170896"/>
              <a:ext cx="245059" cy="178194"/>
            </a:xfrm>
            <a:prstGeom prst="rect">
              <a:avLst/>
            </a:prstGeom>
          </p:spPr>
        </p:pic>
        <p:sp>
          <p:nvSpPr>
            <p:cNvPr id="17" name="object 17"/>
            <p:cNvSpPr/>
            <p:nvPr/>
          </p:nvSpPr>
          <p:spPr>
            <a:xfrm>
              <a:off x="3364724" y="781422"/>
              <a:ext cx="684530" cy="457834"/>
            </a:xfrm>
            <a:custGeom>
              <a:avLst/>
              <a:gdLst/>
              <a:ahLst/>
              <a:cxnLst/>
              <a:rect l="l" t="t" r="r" b="b"/>
              <a:pathLst>
                <a:path w="684529" h="457834">
                  <a:moveTo>
                    <a:pt x="0" y="0"/>
                  </a:moveTo>
                  <a:lnTo>
                    <a:pt x="684351" y="457284"/>
                  </a:lnTo>
                </a:path>
              </a:pathLst>
            </a:custGeom>
            <a:ln w="57149">
              <a:solidFill>
                <a:srgbClr val="FCA738"/>
              </a:solidFill>
            </a:ln>
          </p:spPr>
          <p:txBody>
            <a:bodyPr wrap="square" lIns="0" tIns="0" rIns="0" bIns="0" rtlCol="0"/>
            <a:lstStyle/>
            <a:p>
              <a:endParaRPr/>
            </a:p>
          </p:txBody>
        </p:sp>
        <p:pic>
          <p:nvPicPr>
            <p:cNvPr id="18" name="object 18"/>
            <p:cNvPicPr/>
            <p:nvPr/>
          </p:nvPicPr>
          <p:blipFill>
            <a:blip r:embed="rId5" cstate="print"/>
            <a:stretch>
              <a:fillRect/>
            </a:stretch>
          </p:blipFill>
          <p:spPr>
            <a:xfrm>
              <a:off x="3931355" y="1120986"/>
              <a:ext cx="239676" cy="208692"/>
            </a:xfrm>
            <a:prstGeom prst="rect">
              <a:avLst/>
            </a:prstGeom>
          </p:spPr>
        </p:pic>
      </p:grpSp>
      <p:sp>
        <p:nvSpPr>
          <p:cNvPr id="19" name="object 19"/>
          <p:cNvSpPr txBox="1"/>
          <p:nvPr/>
        </p:nvSpPr>
        <p:spPr>
          <a:xfrm>
            <a:off x="1908721" y="789837"/>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1</a:t>
            </a:r>
            <a:endParaRPr sz="1400">
              <a:latin typeface="Arial MT"/>
              <a:cs typeface="Arial MT"/>
            </a:endParaRPr>
          </a:p>
        </p:txBody>
      </p:sp>
      <p:sp>
        <p:nvSpPr>
          <p:cNvPr id="20" name="object 20"/>
          <p:cNvSpPr txBox="1"/>
          <p:nvPr/>
        </p:nvSpPr>
        <p:spPr>
          <a:xfrm>
            <a:off x="4211959" y="1347613"/>
            <a:ext cx="1207770" cy="453137"/>
          </a:xfrm>
          <a:prstGeom prst="rect">
            <a:avLst/>
          </a:prstGeom>
          <a:ln w="25399">
            <a:solidFill>
              <a:srgbClr val="000000"/>
            </a:solidFill>
          </a:ln>
        </p:spPr>
        <p:txBody>
          <a:bodyPr vert="horz" wrap="square" lIns="0" tIns="30480" rIns="0" bIns="0" rtlCol="0">
            <a:spAutoFit/>
          </a:bodyPr>
          <a:lstStyle/>
          <a:p>
            <a:pPr marL="85725">
              <a:lnSpc>
                <a:spcPts val="1664"/>
              </a:lnSpc>
              <a:spcBef>
                <a:spcPts val="240"/>
              </a:spcBef>
            </a:pPr>
            <a:r>
              <a:rPr sz="1400" dirty="0">
                <a:latin typeface="Arial MT"/>
                <a:cs typeface="Arial MT"/>
              </a:rPr>
              <a:t>Ответ: 1</a:t>
            </a:r>
            <a:endParaRPr sz="1400">
              <a:latin typeface="Arial MT"/>
              <a:cs typeface="Arial MT"/>
            </a:endParaRPr>
          </a:p>
          <a:p>
            <a:pPr marL="85725">
              <a:lnSpc>
                <a:spcPts val="1664"/>
              </a:lnSpc>
              <a:tabLst>
                <a:tab pos="542290" algn="l"/>
              </a:tabLst>
            </a:pPr>
            <a:r>
              <a:rPr sz="1400" dirty="0">
                <a:latin typeface="Arial MT"/>
                <a:cs typeface="Arial MT"/>
              </a:rPr>
              <a:t>0	1</a:t>
            </a:r>
            <a:endParaRPr sz="1400">
              <a:latin typeface="Arial MT"/>
              <a:cs typeface="Arial MT"/>
            </a:endParaRPr>
          </a:p>
        </p:txBody>
      </p:sp>
      <p:sp>
        <p:nvSpPr>
          <p:cNvPr id="21" name="object 21"/>
          <p:cNvSpPr/>
          <p:nvPr/>
        </p:nvSpPr>
        <p:spPr>
          <a:xfrm>
            <a:off x="1187624" y="1347613"/>
            <a:ext cx="284480" cy="307975"/>
          </a:xfrm>
          <a:custGeom>
            <a:avLst/>
            <a:gdLst/>
            <a:ahLst/>
            <a:cxnLst/>
            <a:rect l="l" t="t" r="r" b="b"/>
            <a:pathLst>
              <a:path w="284480" h="307975">
                <a:moveTo>
                  <a:pt x="0" y="0"/>
                </a:moveTo>
                <a:lnTo>
                  <a:pt x="284051" y="0"/>
                </a:lnTo>
                <a:lnTo>
                  <a:pt x="284051" y="307776"/>
                </a:lnTo>
                <a:lnTo>
                  <a:pt x="0" y="307776"/>
                </a:lnTo>
                <a:lnTo>
                  <a:pt x="0" y="0"/>
                </a:lnTo>
                <a:close/>
              </a:path>
            </a:pathLst>
          </a:custGeom>
          <a:ln w="25399">
            <a:solidFill>
              <a:srgbClr val="000000"/>
            </a:solidFill>
          </a:ln>
        </p:spPr>
        <p:txBody>
          <a:bodyPr wrap="square" lIns="0" tIns="0" rIns="0" bIns="0" rtlCol="0"/>
          <a:lstStyle/>
          <a:p>
            <a:endParaRPr/>
          </a:p>
        </p:txBody>
      </p:sp>
      <p:sp>
        <p:nvSpPr>
          <p:cNvPr id="22" name="object 22"/>
          <p:cNvSpPr txBox="1"/>
          <p:nvPr/>
        </p:nvSpPr>
        <p:spPr>
          <a:xfrm>
            <a:off x="1260649" y="1365901"/>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L</a:t>
            </a:r>
            <a:endParaRPr sz="1400">
              <a:latin typeface="Arial MT"/>
              <a:cs typeface="Arial MT"/>
            </a:endParaRPr>
          </a:p>
        </p:txBody>
      </p:sp>
      <p:grpSp>
        <p:nvGrpSpPr>
          <p:cNvPr id="23" name="object 23"/>
          <p:cNvGrpSpPr/>
          <p:nvPr/>
        </p:nvGrpSpPr>
        <p:grpSpPr>
          <a:xfrm>
            <a:off x="972832" y="1463054"/>
            <a:ext cx="1821180" cy="555625"/>
            <a:chOff x="972832" y="1463054"/>
            <a:chExt cx="1821180" cy="555625"/>
          </a:xfrm>
        </p:grpSpPr>
        <p:sp>
          <p:nvSpPr>
            <p:cNvPr id="24" name="object 24"/>
            <p:cNvSpPr/>
            <p:nvPr/>
          </p:nvSpPr>
          <p:spPr>
            <a:xfrm>
              <a:off x="1041445" y="1501502"/>
              <a:ext cx="146685" cy="383540"/>
            </a:xfrm>
            <a:custGeom>
              <a:avLst/>
              <a:gdLst/>
              <a:ahLst/>
              <a:cxnLst/>
              <a:rect l="l" t="t" r="r" b="b"/>
              <a:pathLst>
                <a:path w="146684" h="383539">
                  <a:moveTo>
                    <a:pt x="146178" y="0"/>
                  </a:moveTo>
                  <a:lnTo>
                    <a:pt x="0" y="383110"/>
                  </a:lnTo>
                </a:path>
              </a:pathLst>
            </a:custGeom>
            <a:ln w="57149">
              <a:solidFill>
                <a:srgbClr val="FCA738"/>
              </a:solidFill>
            </a:ln>
          </p:spPr>
          <p:txBody>
            <a:bodyPr wrap="square" lIns="0" tIns="0" rIns="0" bIns="0" rtlCol="0"/>
            <a:lstStyle/>
            <a:p>
              <a:endParaRPr/>
            </a:p>
          </p:txBody>
        </p:sp>
        <p:pic>
          <p:nvPicPr>
            <p:cNvPr id="25" name="object 25"/>
            <p:cNvPicPr/>
            <p:nvPr/>
          </p:nvPicPr>
          <p:blipFill>
            <a:blip r:embed="rId6" cstate="print"/>
            <a:stretch>
              <a:fillRect/>
            </a:stretch>
          </p:blipFill>
          <p:spPr>
            <a:xfrm>
              <a:off x="972832" y="1773078"/>
              <a:ext cx="180146" cy="245040"/>
            </a:xfrm>
            <a:prstGeom prst="rect">
              <a:avLst/>
            </a:prstGeom>
          </p:spPr>
        </p:pic>
        <p:sp>
          <p:nvSpPr>
            <p:cNvPr id="26" name="object 26"/>
            <p:cNvSpPr/>
            <p:nvPr/>
          </p:nvSpPr>
          <p:spPr>
            <a:xfrm>
              <a:off x="1475655" y="1491629"/>
              <a:ext cx="1184910" cy="436880"/>
            </a:xfrm>
            <a:custGeom>
              <a:avLst/>
              <a:gdLst/>
              <a:ahLst/>
              <a:cxnLst/>
              <a:rect l="l" t="t" r="r" b="b"/>
              <a:pathLst>
                <a:path w="1184910" h="436880">
                  <a:moveTo>
                    <a:pt x="0" y="0"/>
                  </a:moveTo>
                  <a:lnTo>
                    <a:pt x="1184369" y="436346"/>
                  </a:lnTo>
                </a:path>
              </a:pathLst>
            </a:custGeom>
            <a:ln w="57149">
              <a:solidFill>
                <a:srgbClr val="FCA738"/>
              </a:solidFill>
            </a:ln>
          </p:spPr>
          <p:txBody>
            <a:bodyPr wrap="square" lIns="0" tIns="0" rIns="0" bIns="0" rtlCol="0"/>
            <a:lstStyle/>
            <a:p>
              <a:endParaRPr/>
            </a:p>
          </p:txBody>
        </p:sp>
        <p:pic>
          <p:nvPicPr>
            <p:cNvPr id="27" name="object 27"/>
            <p:cNvPicPr/>
            <p:nvPr/>
          </p:nvPicPr>
          <p:blipFill>
            <a:blip r:embed="rId7" cstate="print"/>
            <a:stretch>
              <a:fillRect/>
            </a:stretch>
          </p:blipFill>
          <p:spPr>
            <a:xfrm>
              <a:off x="2548925" y="1816875"/>
              <a:ext cx="245061" cy="178502"/>
            </a:xfrm>
            <a:prstGeom prst="rect">
              <a:avLst/>
            </a:prstGeom>
          </p:spPr>
        </p:pic>
      </p:grpSp>
      <p:sp>
        <p:nvSpPr>
          <p:cNvPr id="28" name="object 28"/>
          <p:cNvSpPr txBox="1"/>
          <p:nvPr/>
        </p:nvSpPr>
        <p:spPr>
          <a:xfrm>
            <a:off x="2843808" y="1995685"/>
            <a:ext cx="1207770" cy="453137"/>
          </a:xfrm>
          <a:prstGeom prst="rect">
            <a:avLst/>
          </a:prstGeom>
          <a:ln w="25399">
            <a:solidFill>
              <a:srgbClr val="000000"/>
            </a:solidFill>
          </a:ln>
        </p:spPr>
        <p:txBody>
          <a:bodyPr vert="horz" wrap="square" lIns="0" tIns="30480" rIns="0" bIns="0" rtlCol="0">
            <a:spAutoFit/>
          </a:bodyPr>
          <a:lstStyle/>
          <a:p>
            <a:pPr marL="85725">
              <a:lnSpc>
                <a:spcPts val="1664"/>
              </a:lnSpc>
              <a:spcBef>
                <a:spcPts val="240"/>
              </a:spcBef>
            </a:pPr>
            <a:r>
              <a:rPr sz="1400" dirty="0">
                <a:latin typeface="Arial MT"/>
                <a:cs typeface="Arial MT"/>
              </a:rPr>
              <a:t>Ответ: 0</a:t>
            </a:r>
            <a:endParaRPr sz="1400">
              <a:latin typeface="Arial MT"/>
              <a:cs typeface="Arial MT"/>
            </a:endParaRPr>
          </a:p>
          <a:p>
            <a:pPr marL="85725">
              <a:lnSpc>
                <a:spcPts val="1664"/>
              </a:lnSpc>
              <a:tabLst>
                <a:tab pos="542290" algn="l"/>
              </a:tabLst>
            </a:pPr>
            <a:r>
              <a:rPr sz="1400" dirty="0">
                <a:latin typeface="Arial MT"/>
                <a:cs typeface="Arial MT"/>
              </a:rPr>
              <a:t>1	0</a:t>
            </a:r>
            <a:endParaRPr sz="1400">
              <a:latin typeface="Arial MT"/>
              <a:cs typeface="Arial MT"/>
            </a:endParaRPr>
          </a:p>
        </p:txBody>
      </p:sp>
      <p:sp>
        <p:nvSpPr>
          <p:cNvPr id="29" name="object 29"/>
          <p:cNvSpPr txBox="1"/>
          <p:nvPr/>
        </p:nvSpPr>
        <p:spPr>
          <a:xfrm>
            <a:off x="756593" y="1509917"/>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1</a:t>
            </a:r>
            <a:endParaRPr sz="1400">
              <a:latin typeface="Arial MT"/>
              <a:cs typeface="Arial MT"/>
            </a:endParaRPr>
          </a:p>
        </p:txBody>
      </p:sp>
      <p:sp>
        <p:nvSpPr>
          <p:cNvPr id="30" name="object 30"/>
          <p:cNvSpPr txBox="1"/>
          <p:nvPr/>
        </p:nvSpPr>
        <p:spPr>
          <a:xfrm>
            <a:off x="2196752" y="1365901"/>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0</a:t>
            </a:r>
            <a:endParaRPr sz="1400">
              <a:latin typeface="Arial MT"/>
              <a:cs typeface="Arial MT"/>
            </a:endParaRPr>
          </a:p>
        </p:txBody>
      </p:sp>
      <p:sp>
        <p:nvSpPr>
          <p:cNvPr id="31" name="object 31"/>
          <p:cNvSpPr/>
          <p:nvPr/>
        </p:nvSpPr>
        <p:spPr>
          <a:xfrm>
            <a:off x="755575" y="2067693"/>
            <a:ext cx="314960" cy="307975"/>
          </a:xfrm>
          <a:custGeom>
            <a:avLst/>
            <a:gdLst/>
            <a:ahLst/>
            <a:cxnLst/>
            <a:rect l="l" t="t" r="r" b="b"/>
            <a:pathLst>
              <a:path w="314959" h="307975">
                <a:moveTo>
                  <a:pt x="0" y="0"/>
                </a:moveTo>
                <a:lnTo>
                  <a:pt x="314509" y="0"/>
                </a:lnTo>
                <a:lnTo>
                  <a:pt x="314509" y="307776"/>
                </a:lnTo>
                <a:lnTo>
                  <a:pt x="0" y="307776"/>
                </a:lnTo>
                <a:lnTo>
                  <a:pt x="0" y="0"/>
                </a:lnTo>
                <a:close/>
              </a:path>
            </a:pathLst>
          </a:custGeom>
          <a:ln w="25399">
            <a:solidFill>
              <a:srgbClr val="000000"/>
            </a:solidFill>
          </a:ln>
        </p:spPr>
        <p:txBody>
          <a:bodyPr wrap="square" lIns="0" tIns="0" rIns="0" bIns="0" rtlCol="0"/>
          <a:lstStyle/>
          <a:p>
            <a:endParaRPr/>
          </a:p>
        </p:txBody>
      </p:sp>
      <p:sp>
        <p:nvSpPr>
          <p:cNvPr id="32" name="object 32"/>
          <p:cNvSpPr txBox="1"/>
          <p:nvPr/>
        </p:nvSpPr>
        <p:spPr>
          <a:xfrm>
            <a:off x="828600" y="2085981"/>
            <a:ext cx="15430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R</a:t>
            </a:r>
            <a:endParaRPr sz="1400">
              <a:latin typeface="Arial MT"/>
              <a:cs typeface="Arial MT"/>
            </a:endParaRPr>
          </a:p>
        </p:txBody>
      </p:sp>
      <p:grpSp>
        <p:nvGrpSpPr>
          <p:cNvPr id="33" name="object 33"/>
          <p:cNvGrpSpPr/>
          <p:nvPr/>
        </p:nvGrpSpPr>
        <p:grpSpPr>
          <a:xfrm>
            <a:off x="539551" y="2183134"/>
            <a:ext cx="1822450" cy="1128395"/>
            <a:chOff x="539551" y="2183134"/>
            <a:chExt cx="1822450" cy="1128395"/>
          </a:xfrm>
        </p:grpSpPr>
        <p:sp>
          <p:nvSpPr>
            <p:cNvPr id="34" name="object 34"/>
            <p:cNvSpPr/>
            <p:nvPr/>
          </p:nvSpPr>
          <p:spPr>
            <a:xfrm>
              <a:off x="609370" y="2283717"/>
              <a:ext cx="146685" cy="383540"/>
            </a:xfrm>
            <a:custGeom>
              <a:avLst/>
              <a:gdLst/>
              <a:ahLst/>
              <a:cxnLst/>
              <a:rect l="l" t="t" r="r" b="b"/>
              <a:pathLst>
                <a:path w="146684" h="383539">
                  <a:moveTo>
                    <a:pt x="146205" y="0"/>
                  </a:moveTo>
                  <a:lnTo>
                    <a:pt x="0" y="383199"/>
                  </a:lnTo>
                </a:path>
              </a:pathLst>
            </a:custGeom>
            <a:ln w="57149">
              <a:solidFill>
                <a:srgbClr val="FCA738"/>
              </a:solidFill>
            </a:ln>
          </p:spPr>
          <p:txBody>
            <a:bodyPr wrap="square" lIns="0" tIns="0" rIns="0" bIns="0" rtlCol="0"/>
            <a:lstStyle/>
            <a:p>
              <a:endParaRPr/>
            </a:p>
          </p:txBody>
        </p:sp>
        <p:pic>
          <p:nvPicPr>
            <p:cNvPr id="35" name="object 35"/>
            <p:cNvPicPr/>
            <p:nvPr/>
          </p:nvPicPr>
          <p:blipFill>
            <a:blip r:embed="rId8" cstate="print"/>
            <a:stretch>
              <a:fillRect/>
            </a:stretch>
          </p:blipFill>
          <p:spPr>
            <a:xfrm>
              <a:off x="540759" y="2555384"/>
              <a:ext cx="180144" cy="245040"/>
            </a:xfrm>
            <a:prstGeom prst="rect">
              <a:avLst/>
            </a:prstGeom>
          </p:spPr>
        </p:pic>
        <p:sp>
          <p:nvSpPr>
            <p:cNvPr id="36" name="object 36"/>
            <p:cNvSpPr/>
            <p:nvPr/>
          </p:nvSpPr>
          <p:spPr>
            <a:xfrm>
              <a:off x="1043608" y="2211709"/>
              <a:ext cx="1184910" cy="436880"/>
            </a:xfrm>
            <a:custGeom>
              <a:avLst/>
              <a:gdLst/>
              <a:ahLst/>
              <a:cxnLst/>
              <a:rect l="l" t="t" r="r" b="b"/>
              <a:pathLst>
                <a:path w="1184910" h="436880">
                  <a:moveTo>
                    <a:pt x="0" y="0"/>
                  </a:moveTo>
                  <a:lnTo>
                    <a:pt x="1184369" y="436346"/>
                  </a:lnTo>
                </a:path>
              </a:pathLst>
            </a:custGeom>
            <a:ln w="57149">
              <a:solidFill>
                <a:srgbClr val="FCA738"/>
              </a:solidFill>
            </a:ln>
          </p:spPr>
          <p:txBody>
            <a:bodyPr wrap="square" lIns="0" tIns="0" rIns="0" bIns="0" rtlCol="0"/>
            <a:lstStyle/>
            <a:p>
              <a:endParaRPr/>
            </a:p>
          </p:txBody>
        </p:sp>
        <p:pic>
          <p:nvPicPr>
            <p:cNvPr id="37" name="object 37"/>
            <p:cNvPicPr/>
            <p:nvPr/>
          </p:nvPicPr>
          <p:blipFill>
            <a:blip r:embed="rId9" cstate="print"/>
            <a:stretch>
              <a:fillRect/>
            </a:stretch>
          </p:blipFill>
          <p:spPr>
            <a:xfrm>
              <a:off x="2116877" y="2536955"/>
              <a:ext cx="245061" cy="178502"/>
            </a:xfrm>
            <a:prstGeom prst="rect">
              <a:avLst/>
            </a:prstGeom>
          </p:spPr>
        </p:pic>
        <p:sp>
          <p:nvSpPr>
            <p:cNvPr id="38" name="object 38"/>
            <p:cNvSpPr/>
            <p:nvPr/>
          </p:nvSpPr>
          <p:spPr>
            <a:xfrm>
              <a:off x="539551" y="2787773"/>
              <a:ext cx="1207770" cy="523240"/>
            </a:xfrm>
            <a:custGeom>
              <a:avLst/>
              <a:gdLst/>
              <a:ahLst/>
              <a:cxnLst/>
              <a:rect l="l" t="t" r="r" b="b"/>
              <a:pathLst>
                <a:path w="1207770" h="523239">
                  <a:moveTo>
                    <a:pt x="1207381" y="523220"/>
                  </a:moveTo>
                  <a:lnTo>
                    <a:pt x="0" y="523220"/>
                  </a:lnTo>
                  <a:lnTo>
                    <a:pt x="0" y="0"/>
                  </a:lnTo>
                  <a:lnTo>
                    <a:pt x="1207381" y="0"/>
                  </a:lnTo>
                  <a:lnTo>
                    <a:pt x="1207381" y="523220"/>
                  </a:lnTo>
                  <a:close/>
                </a:path>
              </a:pathLst>
            </a:custGeom>
            <a:solidFill>
              <a:srgbClr val="FFFFFF"/>
            </a:solidFill>
          </p:spPr>
          <p:txBody>
            <a:bodyPr wrap="square" lIns="0" tIns="0" rIns="0" bIns="0" rtlCol="0"/>
            <a:lstStyle/>
            <a:p>
              <a:endParaRPr/>
            </a:p>
          </p:txBody>
        </p:sp>
      </p:grpSp>
      <p:sp>
        <p:nvSpPr>
          <p:cNvPr id="39" name="object 39"/>
          <p:cNvSpPr txBox="1"/>
          <p:nvPr/>
        </p:nvSpPr>
        <p:spPr>
          <a:xfrm>
            <a:off x="2411759" y="2715766"/>
            <a:ext cx="1207770" cy="453778"/>
          </a:xfrm>
          <a:prstGeom prst="rect">
            <a:avLst/>
          </a:prstGeom>
          <a:ln w="25399">
            <a:solidFill>
              <a:srgbClr val="000000"/>
            </a:solidFill>
          </a:ln>
        </p:spPr>
        <p:txBody>
          <a:bodyPr vert="horz" wrap="square" lIns="0" tIns="31114" rIns="0" bIns="0" rtlCol="0">
            <a:spAutoFit/>
          </a:bodyPr>
          <a:lstStyle/>
          <a:p>
            <a:pPr marL="85090">
              <a:lnSpc>
                <a:spcPts val="1664"/>
              </a:lnSpc>
              <a:spcBef>
                <a:spcPts val="244"/>
              </a:spcBef>
            </a:pPr>
            <a:r>
              <a:rPr sz="1400" dirty="0">
                <a:latin typeface="Arial MT"/>
                <a:cs typeface="Arial MT"/>
              </a:rPr>
              <a:t>Ответ: 1</a:t>
            </a:r>
            <a:endParaRPr sz="1400">
              <a:latin typeface="Arial MT"/>
              <a:cs typeface="Arial MT"/>
            </a:endParaRPr>
          </a:p>
          <a:p>
            <a:pPr marL="85090">
              <a:lnSpc>
                <a:spcPts val="1664"/>
              </a:lnSpc>
              <a:tabLst>
                <a:tab pos="542290" algn="l"/>
              </a:tabLst>
            </a:pPr>
            <a:r>
              <a:rPr sz="1400" dirty="0">
                <a:latin typeface="Arial MT"/>
                <a:cs typeface="Arial MT"/>
              </a:rPr>
              <a:t>0	1</a:t>
            </a:r>
            <a:endParaRPr sz="1400">
              <a:latin typeface="Arial MT"/>
              <a:cs typeface="Arial MT"/>
            </a:endParaRPr>
          </a:p>
        </p:txBody>
      </p:sp>
      <p:sp>
        <p:nvSpPr>
          <p:cNvPr id="40" name="object 40"/>
          <p:cNvSpPr txBox="1"/>
          <p:nvPr/>
        </p:nvSpPr>
        <p:spPr>
          <a:xfrm>
            <a:off x="539551" y="2787774"/>
            <a:ext cx="1207770" cy="453778"/>
          </a:xfrm>
          <a:prstGeom prst="rect">
            <a:avLst/>
          </a:prstGeom>
          <a:ln w="25399">
            <a:solidFill>
              <a:srgbClr val="000000"/>
            </a:solidFill>
          </a:ln>
        </p:spPr>
        <p:txBody>
          <a:bodyPr vert="horz" wrap="square" lIns="0" tIns="31114" rIns="0" bIns="0" rtlCol="0">
            <a:spAutoFit/>
          </a:bodyPr>
          <a:lstStyle/>
          <a:p>
            <a:pPr marL="85725">
              <a:lnSpc>
                <a:spcPts val="1664"/>
              </a:lnSpc>
              <a:spcBef>
                <a:spcPts val="244"/>
              </a:spcBef>
            </a:pPr>
            <a:r>
              <a:rPr sz="1400" dirty="0">
                <a:latin typeface="Arial MT"/>
                <a:cs typeface="Arial MT"/>
              </a:rPr>
              <a:t>Ответ: 0</a:t>
            </a:r>
            <a:endParaRPr sz="1400">
              <a:latin typeface="Arial MT"/>
              <a:cs typeface="Arial MT"/>
            </a:endParaRPr>
          </a:p>
          <a:p>
            <a:pPr marL="85725">
              <a:lnSpc>
                <a:spcPts val="1664"/>
              </a:lnSpc>
              <a:tabLst>
                <a:tab pos="542290" algn="l"/>
              </a:tabLst>
            </a:pPr>
            <a:r>
              <a:rPr sz="1400" dirty="0">
                <a:latin typeface="Arial MT"/>
                <a:cs typeface="Arial MT"/>
              </a:rPr>
              <a:t>1	0</a:t>
            </a:r>
            <a:endParaRPr sz="1400">
              <a:latin typeface="Arial MT"/>
              <a:cs typeface="Arial MT"/>
            </a:endParaRPr>
          </a:p>
        </p:txBody>
      </p:sp>
      <p:sp>
        <p:nvSpPr>
          <p:cNvPr id="41" name="object 41"/>
          <p:cNvSpPr txBox="1"/>
          <p:nvPr/>
        </p:nvSpPr>
        <p:spPr>
          <a:xfrm>
            <a:off x="396552" y="2229997"/>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1</a:t>
            </a:r>
            <a:endParaRPr sz="1400">
              <a:latin typeface="Arial MT"/>
              <a:cs typeface="Arial MT"/>
            </a:endParaRPr>
          </a:p>
        </p:txBody>
      </p:sp>
      <p:sp>
        <p:nvSpPr>
          <p:cNvPr id="42" name="object 42"/>
          <p:cNvSpPr txBox="1"/>
          <p:nvPr/>
        </p:nvSpPr>
        <p:spPr>
          <a:xfrm>
            <a:off x="1692697" y="2085981"/>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0</a:t>
            </a:r>
            <a:endParaRPr sz="1400">
              <a:latin typeface="Arial MT"/>
              <a:cs typeface="Arial MT"/>
            </a:endParaRPr>
          </a:p>
        </p:txBody>
      </p:sp>
      <p:graphicFrame>
        <p:nvGraphicFramePr>
          <p:cNvPr id="43" name="object 43"/>
          <p:cNvGraphicFramePr>
            <a:graphicFrameLocks noGrp="1"/>
          </p:cNvGraphicFramePr>
          <p:nvPr/>
        </p:nvGraphicFramePr>
        <p:xfrm>
          <a:off x="3701553" y="3645520"/>
          <a:ext cx="5186679" cy="881398"/>
        </p:xfrm>
        <a:graphic>
          <a:graphicData uri="http://schemas.openxmlformats.org/drawingml/2006/table">
            <a:tbl>
              <a:tblPr firstRow="1" bandRow="1">
                <a:tableStyleId>{2D5ABB26-0587-4C30-8999-92F81FD0307C}</a:tableStyleId>
              </a:tblPr>
              <a:tblGrid>
                <a:gridCol w="720090">
                  <a:extLst>
                    <a:ext uri="{9D8B030D-6E8A-4147-A177-3AD203B41FA5}">
                      <a16:colId xmlns:a16="http://schemas.microsoft.com/office/drawing/2014/main" val="20000"/>
                    </a:ext>
                  </a:extLst>
                </a:gridCol>
                <a:gridCol w="864235">
                  <a:extLst>
                    <a:ext uri="{9D8B030D-6E8A-4147-A177-3AD203B41FA5}">
                      <a16:colId xmlns:a16="http://schemas.microsoft.com/office/drawing/2014/main" val="20001"/>
                    </a:ext>
                  </a:extLst>
                </a:gridCol>
                <a:gridCol w="792480">
                  <a:extLst>
                    <a:ext uri="{9D8B030D-6E8A-4147-A177-3AD203B41FA5}">
                      <a16:colId xmlns:a16="http://schemas.microsoft.com/office/drawing/2014/main" val="20002"/>
                    </a:ext>
                  </a:extLst>
                </a:gridCol>
                <a:gridCol w="1008380">
                  <a:extLst>
                    <a:ext uri="{9D8B030D-6E8A-4147-A177-3AD203B41FA5}">
                      <a16:colId xmlns:a16="http://schemas.microsoft.com/office/drawing/2014/main" val="20003"/>
                    </a:ext>
                  </a:extLst>
                </a:gridCol>
                <a:gridCol w="936625">
                  <a:extLst>
                    <a:ext uri="{9D8B030D-6E8A-4147-A177-3AD203B41FA5}">
                      <a16:colId xmlns:a16="http://schemas.microsoft.com/office/drawing/2014/main" val="20004"/>
                    </a:ext>
                  </a:extLst>
                </a:gridCol>
                <a:gridCol w="864869">
                  <a:extLst>
                    <a:ext uri="{9D8B030D-6E8A-4147-A177-3AD203B41FA5}">
                      <a16:colId xmlns:a16="http://schemas.microsoft.com/office/drawing/2014/main" val="20005"/>
                    </a:ext>
                  </a:extLst>
                </a:gridCol>
              </a:tblGrid>
              <a:tr h="510549">
                <a:tc>
                  <a:txBody>
                    <a:bodyPr/>
                    <a:lstStyle/>
                    <a:p>
                      <a:pPr marL="85725" marR="107314">
                        <a:lnSpc>
                          <a:spcPts val="1650"/>
                        </a:lnSpc>
                        <a:spcBef>
                          <a:spcPts val="320"/>
                        </a:spcBef>
                      </a:pPr>
                      <a:r>
                        <a:rPr sz="1400" b="1" dirty="0">
                          <a:solidFill>
                            <a:srgbClr val="FFFFFF"/>
                          </a:solidFill>
                          <a:latin typeface="Arial"/>
                          <a:cs typeface="Arial"/>
                        </a:rPr>
                        <a:t>№ </a:t>
                      </a:r>
                      <a:r>
                        <a:rPr sz="1400" b="1" spc="5" dirty="0">
                          <a:solidFill>
                            <a:srgbClr val="FFFFFF"/>
                          </a:solidFill>
                          <a:latin typeface="Arial"/>
                          <a:cs typeface="Arial"/>
                        </a:rPr>
                        <a:t> </a:t>
                      </a:r>
                      <a:r>
                        <a:rPr sz="1400" b="1" spc="-5" dirty="0">
                          <a:solidFill>
                            <a:srgbClr val="FFFFFF"/>
                          </a:solidFill>
                          <a:latin typeface="Arial"/>
                          <a:cs typeface="Arial"/>
                        </a:rPr>
                        <a:t>матча</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34620">
                        <a:lnSpc>
                          <a:spcPts val="1650"/>
                        </a:lnSpc>
                        <a:spcBef>
                          <a:spcPts val="320"/>
                        </a:spcBef>
                      </a:pPr>
                      <a:r>
                        <a:rPr sz="1400" b="1" spc="-5" dirty="0">
                          <a:solidFill>
                            <a:srgbClr val="FFFFFF"/>
                          </a:solidFill>
                          <a:latin typeface="Arial"/>
                          <a:cs typeface="Arial"/>
                        </a:rPr>
                        <a:t>Выше?  </a:t>
                      </a:r>
                      <a:r>
                        <a:rPr sz="1400" b="1" dirty="0">
                          <a:solidFill>
                            <a:srgbClr val="FFFFFF"/>
                          </a:solidFill>
                          <a:latin typeface="Arial"/>
                          <a:cs typeface="Arial"/>
                        </a:rPr>
                        <a:t>(V)</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090" marR="125095">
                        <a:lnSpc>
                          <a:spcPts val="1650"/>
                        </a:lnSpc>
                        <a:spcBef>
                          <a:spcPts val="320"/>
                        </a:spcBef>
                      </a:pPr>
                      <a:r>
                        <a:rPr sz="1400" b="1" spc="-5" dirty="0">
                          <a:solidFill>
                            <a:srgbClr val="FFFFFF"/>
                          </a:solidFill>
                          <a:latin typeface="Arial"/>
                          <a:cs typeface="Arial"/>
                        </a:rPr>
                        <a:t>Дома?  </a:t>
                      </a:r>
                      <a:r>
                        <a:rPr sz="1400" b="1" dirty="0">
                          <a:solidFill>
                            <a:srgbClr val="FFFFFF"/>
                          </a:solidFill>
                          <a:latin typeface="Arial"/>
                          <a:cs typeface="Arial"/>
                        </a:rPr>
                        <a:t>(D)</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090" marR="100965">
                        <a:lnSpc>
                          <a:spcPts val="1650"/>
                        </a:lnSpc>
                        <a:spcBef>
                          <a:spcPts val="320"/>
                        </a:spcBef>
                      </a:pPr>
                      <a:r>
                        <a:rPr sz="1400" b="1" spc="-5" dirty="0">
                          <a:solidFill>
                            <a:srgbClr val="FFFFFF"/>
                          </a:solidFill>
                          <a:latin typeface="Arial"/>
                          <a:cs typeface="Arial"/>
                        </a:rPr>
                        <a:t>Лидеры?  </a:t>
                      </a:r>
                      <a:r>
                        <a:rPr sz="1400" b="1" dirty="0">
                          <a:solidFill>
                            <a:srgbClr val="FFFFFF"/>
                          </a:solidFill>
                          <a:latin typeface="Arial"/>
                          <a:cs typeface="Arial"/>
                        </a:rPr>
                        <a:t>(L)</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51130">
                        <a:lnSpc>
                          <a:spcPts val="1650"/>
                        </a:lnSpc>
                        <a:spcBef>
                          <a:spcPts val="320"/>
                        </a:spcBef>
                      </a:pPr>
                      <a:r>
                        <a:rPr sz="1400" b="1" spc="-5" dirty="0">
                          <a:solidFill>
                            <a:srgbClr val="FFFFFF"/>
                          </a:solidFill>
                          <a:latin typeface="Arial"/>
                          <a:cs typeface="Arial"/>
                        </a:rPr>
                        <a:t>Дождь?  </a:t>
                      </a:r>
                      <a:r>
                        <a:rPr sz="1400" b="1" dirty="0">
                          <a:solidFill>
                            <a:srgbClr val="FFFFFF"/>
                          </a:solidFill>
                          <a:latin typeface="Arial"/>
                          <a:cs typeface="Arial"/>
                        </a:rPr>
                        <a:t>(R)</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14935">
                        <a:lnSpc>
                          <a:spcPts val="1650"/>
                        </a:lnSpc>
                        <a:spcBef>
                          <a:spcPts val="320"/>
                        </a:spcBef>
                      </a:pPr>
                      <a:r>
                        <a:rPr sz="1400" b="1" spc="-5" dirty="0">
                          <a:solidFill>
                            <a:srgbClr val="FFFFFF"/>
                          </a:solidFill>
                          <a:latin typeface="Arial"/>
                          <a:cs typeface="Arial"/>
                        </a:rPr>
                        <a:t>Победа  </a:t>
                      </a:r>
                      <a:r>
                        <a:rPr sz="1400" b="1" dirty="0">
                          <a:solidFill>
                            <a:srgbClr val="FFFFFF"/>
                          </a:solidFill>
                          <a:latin typeface="Arial"/>
                          <a:cs typeface="Arial"/>
                        </a:rPr>
                        <a:t>(Y)</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370849">
                <a:tc>
                  <a:txBody>
                    <a:bodyPr/>
                    <a:lstStyle/>
                    <a:p>
                      <a:pPr marL="85725">
                        <a:lnSpc>
                          <a:spcPct val="100000"/>
                        </a:lnSpc>
                        <a:spcBef>
                          <a:spcPts val="244"/>
                        </a:spcBef>
                      </a:pPr>
                      <a:r>
                        <a:rPr sz="1400" dirty="0">
                          <a:latin typeface="Arial MT"/>
                          <a:cs typeface="Arial MT"/>
                        </a:rPr>
                        <a:t>8</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090">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090">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bl>
          </a:graphicData>
        </a:graphic>
      </p:graphicFrame>
      <p:sp>
        <p:nvSpPr>
          <p:cNvPr id="44" name="object 44"/>
          <p:cNvSpPr txBox="1"/>
          <p:nvPr/>
        </p:nvSpPr>
        <p:spPr>
          <a:xfrm>
            <a:off x="4861049" y="3166102"/>
            <a:ext cx="365379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Как будет классифицирован новый объект?</a:t>
            </a:r>
            <a:endParaRPr sz="1400">
              <a:latin typeface="Arial MT"/>
              <a:cs typeface="Arial MT"/>
            </a:endParaRPr>
          </a:p>
        </p:txBody>
      </p:sp>
      <p:sp>
        <p:nvSpPr>
          <p:cNvPr id="45" name="object 45"/>
          <p:cNvSpPr txBox="1"/>
          <p:nvPr/>
        </p:nvSpPr>
        <p:spPr>
          <a:xfrm>
            <a:off x="6012160" y="2139701"/>
            <a:ext cx="1680845" cy="463397"/>
          </a:xfrm>
          <a:prstGeom prst="rect">
            <a:avLst/>
          </a:prstGeom>
          <a:ln w="25399">
            <a:solidFill>
              <a:srgbClr val="000000"/>
            </a:solidFill>
          </a:ln>
        </p:spPr>
        <p:txBody>
          <a:bodyPr vert="horz" wrap="square" lIns="0" tIns="40640" rIns="0" bIns="0" rtlCol="0">
            <a:spAutoFit/>
          </a:bodyPr>
          <a:lstStyle/>
          <a:p>
            <a:pPr marL="85725" marR="97790">
              <a:lnSpc>
                <a:spcPts val="1650"/>
              </a:lnSpc>
              <a:spcBef>
                <a:spcPts val="320"/>
              </a:spcBef>
            </a:pPr>
            <a:r>
              <a:rPr sz="1400" dirty="0">
                <a:latin typeface="Arial MT"/>
                <a:cs typeface="Arial MT"/>
              </a:rPr>
              <a:t>Он попадет сюда.  Предсказано: Y=1</a:t>
            </a:r>
            <a:endParaRPr sz="1400">
              <a:latin typeface="Arial MT"/>
              <a:cs typeface="Arial MT"/>
            </a:endParaRPr>
          </a:p>
        </p:txBody>
      </p:sp>
      <p:sp>
        <p:nvSpPr>
          <p:cNvPr id="46" name="object 46"/>
          <p:cNvSpPr txBox="1"/>
          <p:nvPr/>
        </p:nvSpPr>
        <p:spPr>
          <a:xfrm>
            <a:off x="5149081" y="18288"/>
            <a:ext cx="1244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0</a:t>
            </a:r>
            <a:endParaRPr sz="1400">
              <a:latin typeface="Arial MT"/>
              <a:cs typeface="Arial MT"/>
            </a:endParaRPr>
          </a:p>
        </p:txBody>
      </p:sp>
      <p:grpSp>
        <p:nvGrpSpPr>
          <p:cNvPr id="47" name="object 47"/>
          <p:cNvGrpSpPr/>
          <p:nvPr/>
        </p:nvGrpSpPr>
        <p:grpSpPr>
          <a:xfrm>
            <a:off x="5459986" y="1940213"/>
            <a:ext cx="571500" cy="480695"/>
            <a:chOff x="5459986" y="1940213"/>
            <a:chExt cx="571500" cy="480695"/>
          </a:xfrm>
        </p:grpSpPr>
        <p:sp>
          <p:nvSpPr>
            <p:cNvPr id="48" name="object 48"/>
            <p:cNvSpPr/>
            <p:nvPr/>
          </p:nvSpPr>
          <p:spPr>
            <a:xfrm>
              <a:off x="5536673" y="2007054"/>
              <a:ext cx="475615" cy="394335"/>
            </a:xfrm>
            <a:custGeom>
              <a:avLst/>
              <a:gdLst/>
              <a:ahLst/>
              <a:cxnLst/>
              <a:rect l="l" t="t" r="r" b="b"/>
              <a:pathLst>
                <a:path w="475614" h="394335">
                  <a:moveTo>
                    <a:pt x="475486" y="394257"/>
                  </a:moveTo>
                  <a:lnTo>
                    <a:pt x="0" y="0"/>
                  </a:lnTo>
                </a:path>
              </a:pathLst>
            </a:custGeom>
            <a:ln w="38099">
              <a:solidFill>
                <a:srgbClr val="FCA738"/>
              </a:solidFill>
            </a:ln>
          </p:spPr>
          <p:txBody>
            <a:bodyPr wrap="square" lIns="0" tIns="0" rIns="0" bIns="0" rtlCol="0"/>
            <a:lstStyle/>
            <a:p>
              <a:endParaRPr/>
            </a:p>
          </p:txBody>
        </p:sp>
        <p:pic>
          <p:nvPicPr>
            <p:cNvPr id="49" name="object 49"/>
            <p:cNvPicPr/>
            <p:nvPr/>
          </p:nvPicPr>
          <p:blipFill>
            <a:blip r:embed="rId10" cstate="print"/>
            <a:stretch>
              <a:fillRect/>
            </a:stretch>
          </p:blipFill>
          <p:spPr>
            <a:xfrm>
              <a:off x="5459986" y="1940213"/>
              <a:ext cx="156068" cy="146222"/>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7605" y="2165068"/>
            <a:ext cx="8199120" cy="574040"/>
          </a:xfrm>
          <a:prstGeom prst="rect">
            <a:avLst/>
          </a:prstGeom>
        </p:spPr>
        <p:txBody>
          <a:bodyPr vert="horz" wrap="square" lIns="0" tIns="12700" rIns="0" bIns="0" rtlCol="0">
            <a:spAutoFit/>
          </a:bodyPr>
          <a:lstStyle/>
          <a:p>
            <a:pPr marL="12700">
              <a:lnSpc>
                <a:spcPct val="100000"/>
              </a:lnSpc>
              <a:spcBef>
                <a:spcPts val="100"/>
              </a:spcBef>
            </a:pPr>
            <a:r>
              <a:rPr sz="3600" spc="-5" dirty="0"/>
              <a:t>Деревья</a:t>
            </a:r>
            <a:r>
              <a:rPr sz="3600" spc="-40" dirty="0"/>
              <a:t> </a:t>
            </a:r>
            <a:r>
              <a:rPr sz="3600" spc="-5" dirty="0"/>
              <a:t>для</a:t>
            </a:r>
            <a:r>
              <a:rPr sz="3600" spc="-35" dirty="0"/>
              <a:t> </a:t>
            </a:r>
            <a:r>
              <a:rPr sz="3600" spc="-10" dirty="0"/>
              <a:t>задачи</a:t>
            </a:r>
            <a:r>
              <a:rPr sz="3600" spc="-35" dirty="0"/>
              <a:t> </a:t>
            </a:r>
            <a:r>
              <a:rPr sz="3600" spc="-5" dirty="0"/>
              <a:t>регрессии</a:t>
            </a:r>
            <a:endParaRPr sz="3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A44B0E-8270-7832-FDB8-0182E0649A87}"/>
              </a:ext>
            </a:extLst>
          </p:cNvPr>
          <p:cNvSpPr>
            <a:spLocks noGrp="1"/>
          </p:cNvSpPr>
          <p:nvPr>
            <p:ph type="title"/>
          </p:nvPr>
        </p:nvSpPr>
        <p:spPr/>
        <p:txBody>
          <a:bodyPr/>
          <a:lstStyle/>
          <a:p>
            <a:r>
              <a:rPr lang="ru-RU" dirty="0"/>
              <a:t>Исходный набор данных</a:t>
            </a:r>
          </a:p>
        </p:txBody>
      </p:sp>
      <p:pic>
        <p:nvPicPr>
          <p:cNvPr id="4" name="Рисунок 3">
            <a:extLst>
              <a:ext uri="{FF2B5EF4-FFF2-40B4-BE49-F238E27FC236}">
                <a16:creationId xmlns:a16="http://schemas.microsoft.com/office/drawing/2014/main" id="{B3F16561-62D5-C97E-E247-A43ECF300FFA}"/>
              </a:ext>
            </a:extLst>
          </p:cNvPr>
          <p:cNvPicPr>
            <a:picLocks noChangeAspect="1"/>
          </p:cNvPicPr>
          <p:nvPr/>
        </p:nvPicPr>
        <p:blipFill>
          <a:blip r:embed="rId2"/>
          <a:stretch>
            <a:fillRect/>
          </a:stretch>
        </p:blipFill>
        <p:spPr>
          <a:xfrm>
            <a:off x="685800" y="1628908"/>
            <a:ext cx="7772400" cy="1885683"/>
          </a:xfrm>
          <a:prstGeom prst="rect">
            <a:avLst/>
          </a:prstGeom>
        </p:spPr>
      </p:pic>
    </p:spTree>
    <p:extLst>
      <p:ext uri="{BB962C8B-B14F-4D97-AF65-F5344CB8AC3E}">
        <p14:creationId xmlns:p14="http://schemas.microsoft.com/office/powerpoint/2010/main" val="588819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E83E0F-290C-8754-AE74-B8BFA7EDD01D}"/>
              </a:ext>
            </a:extLst>
          </p:cNvPr>
          <p:cNvSpPr>
            <a:spLocks noGrp="1"/>
          </p:cNvSpPr>
          <p:nvPr>
            <p:ph type="title"/>
          </p:nvPr>
        </p:nvSpPr>
        <p:spPr/>
        <p:txBody>
          <a:bodyPr/>
          <a:lstStyle/>
          <a:p>
            <a:r>
              <a:rPr lang="ru-RU" dirty="0"/>
              <a:t>Выбор целевого признака</a:t>
            </a:r>
          </a:p>
        </p:txBody>
      </p:sp>
      <p:pic>
        <p:nvPicPr>
          <p:cNvPr id="3" name="Рисунок 2">
            <a:extLst>
              <a:ext uri="{FF2B5EF4-FFF2-40B4-BE49-F238E27FC236}">
                <a16:creationId xmlns:a16="http://schemas.microsoft.com/office/drawing/2014/main" id="{933AB150-64DB-0DD9-4685-8CFF80BF94EE}"/>
              </a:ext>
            </a:extLst>
          </p:cNvPr>
          <p:cNvPicPr>
            <a:picLocks noChangeAspect="1"/>
          </p:cNvPicPr>
          <p:nvPr/>
        </p:nvPicPr>
        <p:blipFill>
          <a:blip r:embed="rId2"/>
          <a:stretch>
            <a:fillRect/>
          </a:stretch>
        </p:blipFill>
        <p:spPr>
          <a:xfrm>
            <a:off x="3105150" y="1581150"/>
            <a:ext cx="2933700" cy="2794000"/>
          </a:xfrm>
          <a:prstGeom prst="rect">
            <a:avLst/>
          </a:prstGeom>
        </p:spPr>
      </p:pic>
    </p:spTree>
    <p:extLst>
      <p:ext uri="{BB962C8B-B14F-4D97-AF65-F5344CB8AC3E}">
        <p14:creationId xmlns:p14="http://schemas.microsoft.com/office/powerpoint/2010/main" val="2384461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A7007D-E8DE-E1FA-D48B-CC0CCF100B39}"/>
              </a:ext>
            </a:extLst>
          </p:cNvPr>
          <p:cNvSpPr>
            <a:spLocks noGrp="1"/>
          </p:cNvSpPr>
          <p:nvPr>
            <p:ph type="title"/>
          </p:nvPr>
        </p:nvSpPr>
        <p:spPr/>
        <p:txBody>
          <a:bodyPr/>
          <a:lstStyle/>
          <a:p>
            <a:r>
              <a:rPr lang="ru-RU" dirty="0"/>
              <a:t>Построение дерева решений</a:t>
            </a:r>
          </a:p>
        </p:txBody>
      </p:sp>
      <p:pic>
        <p:nvPicPr>
          <p:cNvPr id="3" name="Рисунок 2">
            <a:extLst>
              <a:ext uri="{FF2B5EF4-FFF2-40B4-BE49-F238E27FC236}">
                <a16:creationId xmlns:a16="http://schemas.microsoft.com/office/drawing/2014/main" id="{0CCDD69B-EF45-DD28-FDEA-FC4ECB9CF2F6}"/>
              </a:ext>
            </a:extLst>
          </p:cNvPr>
          <p:cNvPicPr>
            <a:picLocks noChangeAspect="1"/>
          </p:cNvPicPr>
          <p:nvPr/>
        </p:nvPicPr>
        <p:blipFill>
          <a:blip r:embed="rId2"/>
          <a:stretch>
            <a:fillRect/>
          </a:stretch>
        </p:blipFill>
        <p:spPr>
          <a:xfrm>
            <a:off x="3105150" y="1268016"/>
            <a:ext cx="2933700" cy="3733800"/>
          </a:xfrm>
          <a:prstGeom prst="rect">
            <a:avLst/>
          </a:prstGeom>
        </p:spPr>
      </p:pic>
    </p:spTree>
    <p:extLst>
      <p:ext uri="{BB962C8B-B14F-4D97-AF65-F5344CB8AC3E}">
        <p14:creationId xmlns:p14="http://schemas.microsoft.com/office/powerpoint/2010/main" val="792483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D3D582-C988-08B3-6357-C0A73108ACB4}"/>
              </a:ext>
            </a:extLst>
          </p:cNvPr>
          <p:cNvSpPr>
            <a:spLocks noGrp="1"/>
          </p:cNvSpPr>
          <p:nvPr>
            <p:ph type="title"/>
          </p:nvPr>
        </p:nvSpPr>
        <p:spPr/>
        <p:txBody>
          <a:bodyPr/>
          <a:lstStyle/>
          <a:p>
            <a:r>
              <a:rPr lang="ru-RU" dirty="0"/>
              <a:t>Рассмотрим более подробно содержимое левой и правой части после разделения</a:t>
            </a:r>
          </a:p>
        </p:txBody>
      </p:sp>
      <p:pic>
        <p:nvPicPr>
          <p:cNvPr id="3" name="Рисунок 2">
            <a:extLst>
              <a:ext uri="{FF2B5EF4-FFF2-40B4-BE49-F238E27FC236}">
                <a16:creationId xmlns:a16="http://schemas.microsoft.com/office/drawing/2014/main" id="{C4D6FE8C-C29B-142E-EF83-68E1093926B0}"/>
              </a:ext>
            </a:extLst>
          </p:cNvPr>
          <p:cNvPicPr>
            <a:picLocks noChangeAspect="1"/>
          </p:cNvPicPr>
          <p:nvPr/>
        </p:nvPicPr>
        <p:blipFill>
          <a:blip r:embed="rId2"/>
          <a:stretch>
            <a:fillRect/>
          </a:stretch>
        </p:blipFill>
        <p:spPr>
          <a:xfrm>
            <a:off x="1333500" y="1268016"/>
            <a:ext cx="6477000" cy="3733800"/>
          </a:xfrm>
          <a:prstGeom prst="rect">
            <a:avLst/>
          </a:prstGeom>
        </p:spPr>
      </p:pic>
    </p:spTree>
    <p:extLst>
      <p:ext uri="{BB962C8B-B14F-4D97-AF65-F5344CB8AC3E}">
        <p14:creationId xmlns:p14="http://schemas.microsoft.com/office/powerpoint/2010/main" val="3782762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086569-6897-C830-1DFE-22A9D20B6B41}"/>
              </a:ext>
            </a:extLst>
          </p:cNvPr>
          <p:cNvSpPr>
            <a:spLocks noGrp="1"/>
          </p:cNvSpPr>
          <p:nvPr>
            <p:ph type="title"/>
          </p:nvPr>
        </p:nvSpPr>
        <p:spPr/>
        <p:txBody>
          <a:bodyPr/>
          <a:lstStyle/>
          <a:p>
            <a:endParaRPr lang="ru-RU"/>
          </a:p>
        </p:txBody>
      </p:sp>
      <p:pic>
        <p:nvPicPr>
          <p:cNvPr id="3" name="Рисунок 2">
            <a:extLst>
              <a:ext uri="{FF2B5EF4-FFF2-40B4-BE49-F238E27FC236}">
                <a16:creationId xmlns:a16="http://schemas.microsoft.com/office/drawing/2014/main" id="{C10E02EF-D7F0-B676-7711-E355C25E09D3}"/>
              </a:ext>
            </a:extLst>
          </p:cNvPr>
          <p:cNvPicPr>
            <a:picLocks noChangeAspect="1"/>
          </p:cNvPicPr>
          <p:nvPr/>
        </p:nvPicPr>
        <p:blipFill>
          <a:blip r:embed="rId2"/>
          <a:stretch>
            <a:fillRect/>
          </a:stretch>
        </p:blipFill>
        <p:spPr>
          <a:xfrm>
            <a:off x="1966843" y="1650206"/>
            <a:ext cx="5210313" cy="3200400"/>
          </a:xfrm>
          <a:prstGeom prst="rect">
            <a:avLst/>
          </a:prstGeom>
        </p:spPr>
      </p:pic>
    </p:spTree>
    <p:extLst>
      <p:ext uri="{BB962C8B-B14F-4D97-AF65-F5344CB8AC3E}">
        <p14:creationId xmlns:p14="http://schemas.microsoft.com/office/powerpoint/2010/main" val="1590607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42347" y="136959"/>
            <a:ext cx="2553653" cy="566822"/>
          </a:xfrm>
          <a:prstGeom prst="rect">
            <a:avLst/>
          </a:prstGeom>
        </p:spPr>
        <p:txBody>
          <a:bodyPr vert="horz" wrap="square" lIns="0" tIns="12700" rIns="0" bIns="0" rtlCol="0">
            <a:spAutoFit/>
          </a:bodyPr>
          <a:lstStyle/>
          <a:p>
            <a:pPr marL="12700">
              <a:lnSpc>
                <a:spcPct val="100000"/>
              </a:lnSpc>
              <a:spcBef>
                <a:spcPts val="100"/>
              </a:spcBef>
            </a:pPr>
            <a:r>
              <a:rPr sz="3600" spc="-5" dirty="0" err="1"/>
              <a:t>Пример</a:t>
            </a:r>
            <a:r>
              <a:rPr lang="ru-RU" sz="3600" spc="-5" dirty="0"/>
              <a:t>ы</a:t>
            </a:r>
            <a:endParaRPr sz="3600" dirty="0"/>
          </a:p>
        </p:txBody>
      </p:sp>
      <p:pic>
        <p:nvPicPr>
          <p:cNvPr id="1026" name="Picture 2" descr="Picture background">
            <a:extLst>
              <a:ext uri="{FF2B5EF4-FFF2-40B4-BE49-F238E27FC236}">
                <a16:creationId xmlns:a16="http://schemas.microsoft.com/office/drawing/2014/main" id="{32786EB5-723A-50F1-7279-2BA2ACD4A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3" y="1393825"/>
            <a:ext cx="4349433" cy="3257550"/>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a:extLst>
              <a:ext uri="{FF2B5EF4-FFF2-40B4-BE49-F238E27FC236}">
                <a16:creationId xmlns:a16="http://schemas.microsoft.com/office/drawing/2014/main" id="{18E55578-3F4F-3E9D-F41F-2F9632F7AE17}"/>
              </a:ext>
            </a:extLst>
          </p:cNvPr>
          <p:cNvPicPr>
            <a:picLocks noChangeAspect="1"/>
          </p:cNvPicPr>
          <p:nvPr/>
        </p:nvPicPr>
        <p:blipFill>
          <a:blip r:embed="rId3"/>
          <a:stretch>
            <a:fillRect/>
          </a:stretch>
        </p:blipFill>
        <p:spPr>
          <a:xfrm>
            <a:off x="4058557" y="1885950"/>
            <a:ext cx="5080000" cy="27305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0214C4-72BF-E112-46F2-A6D8DD10DE95}"/>
              </a:ext>
            </a:extLst>
          </p:cNvPr>
          <p:cNvSpPr>
            <a:spLocks noGrp="1"/>
          </p:cNvSpPr>
          <p:nvPr>
            <p:ph type="title"/>
          </p:nvPr>
        </p:nvSpPr>
        <p:spPr/>
        <p:txBody>
          <a:bodyPr/>
          <a:lstStyle/>
          <a:p>
            <a:endParaRPr lang="ru-RU"/>
          </a:p>
        </p:txBody>
      </p:sp>
      <p:pic>
        <p:nvPicPr>
          <p:cNvPr id="3" name="Рисунок 2">
            <a:extLst>
              <a:ext uri="{FF2B5EF4-FFF2-40B4-BE49-F238E27FC236}">
                <a16:creationId xmlns:a16="http://schemas.microsoft.com/office/drawing/2014/main" id="{330B8624-7F17-92EC-5CD2-957217F6342F}"/>
              </a:ext>
            </a:extLst>
          </p:cNvPr>
          <p:cNvPicPr>
            <a:picLocks noChangeAspect="1"/>
          </p:cNvPicPr>
          <p:nvPr/>
        </p:nvPicPr>
        <p:blipFill>
          <a:blip r:embed="rId2"/>
          <a:stretch>
            <a:fillRect/>
          </a:stretch>
        </p:blipFill>
        <p:spPr>
          <a:xfrm>
            <a:off x="152400" y="1657350"/>
            <a:ext cx="6540500" cy="2997200"/>
          </a:xfrm>
          <a:prstGeom prst="rect">
            <a:avLst/>
          </a:prstGeom>
        </p:spPr>
      </p:pic>
      <p:pic>
        <p:nvPicPr>
          <p:cNvPr id="4" name="Рисунок 3">
            <a:extLst>
              <a:ext uri="{FF2B5EF4-FFF2-40B4-BE49-F238E27FC236}">
                <a16:creationId xmlns:a16="http://schemas.microsoft.com/office/drawing/2014/main" id="{ABD9C7DA-9AF5-BEC3-D4E7-68C0D00FF738}"/>
              </a:ext>
            </a:extLst>
          </p:cNvPr>
          <p:cNvPicPr>
            <a:picLocks noChangeAspect="1"/>
          </p:cNvPicPr>
          <p:nvPr/>
        </p:nvPicPr>
        <p:blipFill>
          <a:blip r:embed="rId3"/>
          <a:srcRect t="-1" r="13636" b="64676"/>
          <a:stretch/>
        </p:blipFill>
        <p:spPr>
          <a:xfrm>
            <a:off x="5630992" y="1809750"/>
            <a:ext cx="3513008" cy="1828800"/>
          </a:xfrm>
          <a:prstGeom prst="rect">
            <a:avLst/>
          </a:prstGeom>
        </p:spPr>
      </p:pic>
    </p:spTree>
    <p:extLst>
      <p:ext uri="{BB962C8B-B14F-4D97-AF65-F5344CB8AC3E}">
        <p14:creationId xmlns:p14="http://schemas.microsoft.com/office/powerpoint/2010/main" val="586070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DEFEB3A-F32E-AB7E-461B-14F2DE80B176}"/>
              </a:ext>
            </a:extLst>
          </p:cNvPr>
          <p:cNvSpPr>
            <a:spLocks noGrp="1"/>
          </p:cNvSpPr>
          <p:nvPr>
            <p:ph type="title"/>
          </p:nvPr>
        </p:nvSpPr>
        <p:spPr/>
        <p:txBody>
          <a:bodyPr/>
          <a:lstStyle/>
          <a:p>
            <a:pPr algn="ctr"/>
            <a:r>
              <a:rPr lang="ru-RU" dirty="0"/>
              <a:t>Продолжаем вычисление коэффициентов для левой и правой части</a:t>
            </a:r>
          </a:p>
        </p:txBody>
      </p:sp>
      <p:pic>
        <p:nvPicPr>
          <p:cNvPr id="3" name="Рисунок 2">
            <a:extLst>
              <a:ext uri="{FF2B5EF4-FFF2-40B4-BE49-F238E27FC236}">
                <a16:creationId xmlns:a16="http://schemas.microsoft.com/office/drawing/2014/main" id="{EB06956F-5045-48C7-68FB-A51807FCCB64}"/>
              </a:ext>
            </a:extLst>
          </p:cNvPr>
          <p:cNvPicPr>
            <a:picLocks noChangeAspect="1"/>
          </p:cNvPicPr>
          <p:nvPr/>
        </p:nvPicPr>
        <p:blipFill>
          <a:blip r:embed="rId2"/>
          <a:stretch>
            <a:fillRect/>
          </a:stretch>
        </p:blipFill>
        <p:spPr>
          <a:xfrm>
            <a:off x="1936750" y="1352550"/>
            <a:ext cx="5270500" cy="3606800"/>
          </a:xfrm>
          <a:prstGeom prst="rect">
            <a:avLst/>
          </a:prstGeom>
        </p:spPr>
      </p:pic>
    </p:spTree>
    <p:extLst>
      <p:ext uri="{BB962C8B-B14F-4D97-AF65-F5344CB8AC3E}">
        <p14:creationId xmlns:p14="http://schemas.microsoft.com/office/powerpoint/2010/main" val="3726216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1C5A310-DB89-B961-84D6-881A535B6E9F}"/>
              </a:ext>
            </a:extLst>
          </p:cNvPr>
          <p:cNvSpPr>
            <a:spLocks noGrp="1"/>
          </p:cNvSpPr>
          <p:nvPr>
            <p:ph type="title"/>
          </p:nvPr>
        </p:nvSpPr>
        <p:spPr/>
        <p:txBody>
          <a:bodyPr/>
          <a:lstStyle/>
          <a:p>
            <a:r>
              <a:rPr lang="ru-RU" dirty="0"/>
              <a:t>Левая выборка</a:t>
            </a:r>
          </a:p>
        </p:txBody>
      </p:sp>
      <p:pic>
        <p:nvPicPr>
          <p:cNvPr id="3" name="Рисунок 2">
            <a:extLst>
              <a:ext uri="{FF2B5EF4-FFF2-40B4-BE49-F238E27FC236}">
                <a16:creationId xmlns:a16="http://schemas.microsoft.com/office/drawing/2014/main" id="{C0F1776B-7F45-2726-8610-A49E7B05B7F8}"/>
              </a:ext>
            </a:extLst>
          </p:cNvPr>
          <p:cNvPicPr>
            <a:picLocks noChangeAspect="1"/>
          </p:cNvPicPr>
          <p:nvPr/>
        </p:nvPicPr>
        <p:blipFill>
          <a:blip r:embed="rId2"/>
          <a:stretch>
            <a:fillRect/>
          </a:stretch>
        </p:blipFill>
        <p:spPr>
          <a:xfrm>
            <a:off x="1422400" y="1428750"/>
            <a:ext cx="6299200" cy="2946400"/>
          </a:xfrm>
          <a:prstGeom prst="rect">
            <a:avLst/>
          </a:prstGeom>
        </p:spPr>
      </p:pic>
    </p:spTree>
    <p:extLst>
      <p:ext uri="{BB962C8B-B14F-4D97-AF65-F5344CB8AC3E}">
        <p14:creationId xmlns:p14="http://schemas.microsoft.com/office/powerpoint/2010/main" val="1939090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A25E7F-1CA1-9565-9034-5A244248B373}"/>
              </a:ext>
            </a:extLst>
          </p:cNvPr>
          <p:cNvSpPr>
            <a:spLocks noGrp="1"/>
          </p:cNvSpPr>
          <p:nvPr>
            <p:ph type="title"/>
          </p:nvPr>
        </p:nvSpPr>
        <p:spPr/>
        <p:txBody>
          <a:bodyPr/>
          <a:lstStyle/>
          <a:p>
            <a:r>
              <a:rPr lang="ru-RU" dirty="0"/>
              <a:t>Левая выборка</a:t>
            </a:r>
          </a:p>
        </p:txBody>
      </p:sp>
      <p:pic>
        <p:nvPicPr>
          <p:cNvPr id="3" name="Рисунок 2">
            <a:extLst>
              <a:ext uri="{FF2B5EF4-FFF2-40B4-BE49-F238E27FC236}">
                <a16:creationId xmlns:a16="http://schemas.microsoft.com/office/drawing/2014/main" id="{4CAAF8E0-C4AE-AC49-52BB-59D9A57B326D}"/>
              </a:ext>
            </a:extLst>
          </p:cNvPr>
          <p:cNvPicPr>
            <a:picLocks noChangeAspect="1"/>
          </p:cNvPicPr>
          <p:nvPr/>
        </p:nvPicPr>
        <p:blipFill>
          <a:blip r:embed="rId2"/>
          <a:stretch>
            <a:fillRect/>
          </a:stretch>
        </p:blipFill>
        <p:spPr>
          <a:xfrm>
            <a:off x="1720850" y="1352550"/>
            <a:ext cx="5702300" cy="3073400"/>
          </a:xfrm>
          <a:prstGeom prst="rect">
            <a:avLst/>
          </a:prstGeom>
        </p:spPr>
      </p:pic>
    </p:spTree>
    <p:extLst>
      <p:ext uri="{BB962C8B-B14F-4D97-AF65-F5344CB8AC3E}">
        <p14:creationId xmlns:p14="http://schemas.microsoft.com/office/powerpoint/2010/main" val="4149227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4510C1-BA2A-D2E9-7326-421618948D77}"/>
              </a:ext>
            </a:extLst>
          </p:cNvPr>
          <p:cNvSpPr>
            <a:spLocks noGrp="1"/>
          </p:cNvSpPr>
          <p:nvPr>
            <p:ph type="title"/>
          </p:nvPr>
        </p:nvSpPr>
        <p:spPr/>
        <p:txBody>
          <a:bodyPr/>
          <a:lstStyle/>
          <a:p>
            <a:r>
              <a:rPr lang="ru-RU" dirty="0"/>
              <a:t>Правая выборка</a:t>
            </a:r>
          </a:p>
        </p:txBody>
      </p:sp>
      <p:pic>
        <p:nvPicPr>
          <p:cNvPr id="3" name="Рисунок 2">
            <a:extLst>
              <a:ext uri="{FF2B5EF4-FFF2-40B4-BE49-F238E27FC236}">
                <a16:creationId xmlns:a16="http://schemas.microsoft.com/office/drawing/2014/main" id="{083EF1EB-B9C2-BA58-06A6-CE83CF8B7A5E}"/>
              </a:ext>
            </a:extLst>
          </p:cNvPr>
          <p:cNvPicPr>
            <a:picLocks noChangeAspect="1"/>
          </p:cNvPicPr>
          <p:nvPr/>
        </p:nvPicPr>
        <p:blipFill>
          <a:blip r:embed="rId2"/>
          <a:srcRect t="3370"/>
          <a:stretch/>
        </p:blipFill>
        <p:spPr>
          <a:xfrm>
            <a:off x="1257300" y="1252776"/>
            <a:ext cx="6629400" cy="2969816"/>
          </a:xfrm>
          <a:prstGeom prst="rect">
            <a:avLst/>
          </a:prstGeom>
        </p:spPr>
      </p:pic>
      <p:pic>
        <p:nvPicPr>
          <p:cNvPr id="4" name="Рисунок 3">
            <a:extLst>
              <a:ext uri="{FF2B5EF4-FFF2-40B4-BE49-F238E27FC236}">
                <a16:creationId xmlns:a16="http://schemas.microsoft.com/office/drawing/2014/main" id="{31E7B76F-572F-4016-CE78-8760244BF2F4}"/>
              </a:ext>
            </a:extLst>
          </p:cNvPr>
          <p:cNvPicPr>
            <a:picLocks noChangeAspect="1"/>
          </p:cNvPicPr>
          <p:nvPr/>
        </p:nvPicPr>
        <p:blipFill>
          <a:blip r:embed="rId3"/>
          <a:stretch>
            <a:fillRect/>
          </a:stretch>
        </p:blipFill>
        <p:spPr>
          <a:xfrm>
            <a:off x="2514600" y="4171950"/>
            <a:ext cx="6502400" cy="558800"/>
          </a:xfrm>
          <a:prstGeom prst="rect">
            <a:avLst/>
          </a:prstGeom>
        </p:spPr>
      </p:pic>
    </p:spTree>
    <p:extLst>
      <p:ext uri="{BB962C8B-B14F-4D97-AF65-F5344CB8AC3E}">
        <p14:creationId xmlns:p14="http://schemas.microsoft.com/office/powerpoint/2010/main" val="3458406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5DF70C-EE29-A33F-16BA-00FB6CCB7F8D}"/>
              </a:ext>
            </a:extLst>
          </p:cNvPr>
          <p:cNvSpPr>
            <a:spLocks noGrp="1"/>
          </p:cNvSpPr>
          <p:nvPr>
            <p:ph type="title"/>
          </p:nvPr>
        </p:nvSpPr>
        <p:spPr/>
        <p:txBody>
          <a:bodyPr/>
          <a:lstStyle/>
          <a:p>
            <a:r>
              <a:rPr lang="ru-RU" dirty="0"/>
              <a:t>Итоговый результат</a:t>
            </a:r>
          </a:p>
        </p:txBody>
      </p:sp>
      <p:pic>
        <p:nvPicPr>
          <p:cNvPr id="3" name="Рисунок 2">
            <a:extLst>
              <a:ext uri="{FF2B5EF4-FFF2-40B4-BE49-F238E27FC236}">
                <a16:creationId xmlns:a16="http://schemas.microsoft.com/office/drawing/2014/main" id="{21716F84-9654-5C74-264C-5F6B87594105}"/>
              </a:ext>
            </a:extLst>
          </p:cNvPr>
          <p:cNvPicPr>
            <a:picLocks noChangeAspect="1"/>
          </p:cNvPicPr>
          <p:nvPr/>
        </p:nvPicPr>
        <p:blipFill>
          <a:blip r:embed="rId2"/>
          <a:stretch>
            <a:fillRect/>
          </a:stretch>
        </p:blipFill>
        <p:spPr>
          <a:xfrm>
            <a:off x="1320800" y="1504950"/>
            <a:ext cx="6502400" cy="2870200"/>
          </a:xfrm>
          <a:prstGeom prst="rect">
            <a:avLst/>
          </a:prstGeom>
        </p:spPr>
      </p:pic>
    </p:spTree>
    <p:extLst>
      <p:ext uri="{BB962C8B-B14F-4D97-AF65-F5344CB8AC3E}">
        <p14:creationId xmlns:p14="http://schemas.microsoft.com/office/powerpoint/2010/main" val="3145452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7B0036-B7B5-329A-98B0-0DAA03696CC1}"/>
              </a:ext>
            </a:extLst>
          </p:cNvPr>
          <p:cNvSpPr>
            <a:spLocks noGrp="1"/>
          </p:cNvSpPr>
          <p:nvPr>
            <p:ph type="title"/>
          </p:nvPr>
        </p:nvSpPr>
        <p:spPr/>
        <p:txBody>
          <a:bodyPr/>
          <a:lstStyle/>
          <a:p>
            <a:r>
              <a:rPr lang="ru-RU" dirty="0"/>
              <a:t>Прирост информации (</a:t>
            </a:r>
            <a:r>
              <a:rPr lang="en-US" dirty="0"/>
              <a:t>IG</a:t>
            </a:r>
            <a:r>
              <a:rPr lang="ru-RU" dirty="0"/>
              <a:t>) при решении задачи регрессии</a:t>
            </a:r>
          </a:p>
        </p:txBody>
      </p:sp>
      <p:pic>
        <p:nvPicPr>
          <p:cNvPr id="3" name="Рисунок 2">
            <a:extLst>
              <a:ext uri="{FF2B5EF4-FFF2-40B4-BE49-F238E27FC236}">
                <a16:creationId xmlns:a16="http://schemas.microsoft.com/office/drawing/2014/main" id="{2AD513CA-D38C-C86E-4516-2A485FA01A1B}"/>
              </a:ext>
            </a:extLst>
          </p:cNvPr>
          <p:cNvPicPr>
            <a:picLocks noChangeAspect="1"/>
          </p:cNvPicPr>
          <p:nvPr/>
        </p:nvPicPr>
        <p:blipFill>
          <a:blip r:embed="rId2"/>
          <a:stretch>
            <a:fillRect/>
          </a:stretch>
        </p:blipFill>
        <p:spPr>
          <a:xfrm>
            <a:off x="1240155" y="2038350"/>
            <a:ext cx="6663690" cy="1840798"/>
          </a:xfrm>
          <a:prstGeom prst="rect">
            <a:avLst/>
          </a:prstGeom>
        </p:spPr>
      </p:pic>
    </p:spTree>
    <p:extLst>
      <p:ext uri="{BB962C8B-B14F-4D97-AF65-F5344CB8AC3E}">
        <p14:creationId xmlns:p14="http://schemas.microsoft.com/office/powerpoint/2010/main" val="3853648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F29CA7-747A-742F-2228-9B12AE8E2B8E}"/>
              </a:ext>
            </a:extLst>
          </p:cNvPr>
          <p:cNvSpPr>
            <a:spLocks noGrp="1"/>
          </p:cNvSpPr>
          <p:nvPr>
            <p:ph type="title"/>
          </p:nvPr>
        </p:nvSpPr>
        <p:spPr/>
        <p:txBody>
          <a:bodyPr/>
          <a:lstStyle/>
          <a:p>
            <a:r>
              <a:rPr lang="ru-RU" dirty="0"/>
              <a:t>Попробуем другой вопрос</a:t>
            </a:r>
          </a:p>
        </p:txBody>
      </p:sp>
      <p:pic>
        <p:nvPicPr>
          <p:cNvPr id="3" name="Рисунок 2">
            <a:extLst>
              <a:ext uri="{FF2B5EF4-FFF2-40B4-BE49-F238E27FC236}">
                <a16:creationId xmlns:a16="http://schemas.microsoft.com/office/drawing/2014/main" id="{C09656E1-355D-77E1-4887-3861E4737A16}"/>
              </a:ext>
            </a:extLst>
          </p:cNvPr>
          <p:cNvPicPr>
            <a:picLocks noChangeAspect="1"/>
          </p:cNvPicPr>
          <p:nvPr/>
        </p:nvPicPr>
        <p:blipFill>
          <a:blip r:embed="rId2"/>
          <a:stretch>
            <a:fillRect/>
          </a:stretch>
        </p:blipFill>
        <p:spPr>
          <a:xfrm>
            <a:off x="2273300" y="1936750"/>
            <a:ext cx="4597400" cy="1270000"/>
          </a:xfrm>
          <a:prstGeom prst="rect">
            <a:avLst/>
          </a:prstGeom>
        </p:spPr>
      </p:pic>
    </p:spTree>
    <p:extLst>
      <p:ext uri="{BB962C8B-B14F-4D97-AF65-F5344CB8AC3E}">
        <p14:creationId xmlns:p14="http://schemas.microsoft.com/office/powerpoint/2010/main" val="2987152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7A8B33-C9C4-A434-407B-1E1663A44AC1}"/>
              </a:ext>
            </a:extLst>
          </p:cNvPr>
          <p:cNvSpPr>
            <a:spLocks noGrp="1"/>
          </p:cNvSpPr>
          <p:nvPr>
            <p:ph type="title"/>
          </p:nvPr>
        </p:nvSpPr>
        <p:spPr/>
        <p:txBody>
          <a:bodyPr/>
          <a:lstStyle/>
          <a:p>
            <a:pPr algn="ctr"/>
            <a:r>
              <a:rPr lang="ru-RU" dirty="0"/>
              <a:t>Получаем такие </a:t>
            </a:r>
            <a:r>
              <a:rPr lang="ru-RU" dirty="0" err="1"/>
              <a:t>подвыборки</a:t>
            </a:r>
            <a:endParaRPr lang="ru-RU" dirty="0"/>
          </a:p>
        </p:txBody>
      </p:sp>
      <p:pic>
        <p:nvPicPr>
          <p:cNvPr id="3" name="Рисунок 2">
            <a:extLst>
              <a:ext uri="{FF2B5EF4-FFF2-40B4-BE49-F238E27FC236}">
                <a16:creationId xmlns:a16="http://schemas.microsoft.com/office/drawing/2014/main" id="{16D9E60F-DF51-E2BD-47E2-E3E98FCA61E5}"/>
              </a:ext>
            </a:extLst>
          </p:cNvPr>
          <p:cNvPicPr>
            <a:picLocks noChangeAspect="1"/>
          </p:cNvPicPr>
          <p:nvPr/>
        </p:nvPicPr>
        <p:blipFill>
          <a:blip r:embed="rId2"/>
          <a:stretch>
            <a:fillRect/>
          </a:stretch>
        </p:blipFill>
        <p:spPr>
          <a:xfrm>
            <a:off x="1441450" y="1453356"/>
            <a:ext cx="6261100" cy="3416300"/>
          </a:xfrm>
          <a:prstGeom prst="rect">
            <a:avLst/>
          </a:prstGeom>
        </p:spPr>
      </p:pic>
    </p:spTree>
    <p:extLst>
      <p:ext uri="{BB962C8B-B14F-4D97-AF65-F5344CB8AC3E}">
        <p14:creationId xmlns:p14="http://schemas.microsoft.com/office/powerpoint/2010/main" val="423077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9537F2D-F0DB-5862-84FA-10BE9D072654}"/>
              </a:ext>
            </a:extLst>
          </p:cNvPr>
          <p:cNvSpPr>
            <a:spLocks noGrp="1"/>
          </p:cNvSpPr>
          <p:nvPr>
            <p:ph type="title"/>
          </p:nvPr>
        </p:nvSpPr>
        <p:spPr/>
        <p:txBody>
          <a:bodyPr/>
          <a:lstStyle/>
          <a:p>
            <a:r>
              <a:rPr lang="ru-RU" dirty="0"/>
              <a:t>Рассчитываем ошибки корневого узла</a:t>
            </a:r>
          </a:p>
        </p:txBody>
      </p:sp>
      <p:pic>
        <p:nvPicPr>
          <p:cNvPr id="4" name="Рисунок 3">
            <a:extLst>
              <a:ext uri="{FF2B5EF4-FFF2-40B4-BE49-F238E27FC236}">
                <a16:creationId xmlns:a16="http://schemas.microsoft.com/office/drawing/2014/main" id="{17A67C69-2170-3200-DE9D-0EEEFF10338C}"/>
              </a:ext>
            </a:extLst>
          </p:cNvPr>
          <p:cNvPicPr>
            <a:picLocks noChangeAspect="1"/>
          </p:cNvPicPr>
          <p:nvPr/>
        </p:nvPicPr>
        <p:blipFill>
          <a:blip r:embed="rId2"/>
          <a:stretch>
            <a:fillRect/>
          </a:stretch>
        </p:blipFill>
        <p:spPr>
          <a:xfrm>
            <a:off x="2267752" y="1163320"/>
            <a:ext cx="4608495" cy="2679700"/>
          </a:xfrm>
          <a:prstGeom prst="rect">
            <a:avLst/>
          </a:prstGeom>
        </p:spPr>
      </p:pic>
      <p:pic>
        <p:nvPicPr>
          <p:cNvPr id="5" name="Рисунок 4">
            <a:extLst>
              <a:ext uri="{FF2B5EF4-FFF2-40B4-BE49-F238E27FC236}">
                <a16:creationId xmlns:a16="http://schemas.microsoft.com/office/drawing/2014/main" id="{6FB089FB-97EE-310B-79C3-CC02B3651EB4}"/>
              </a:ext>
            </a:extLst>
          </p:cNvPr>
          <p:cNvPicPr>
            <a:picLocks noChangeAspect="1"/>
          </p:cNvPicPr>
          <p:nvPr/>
        </p:nvPicPr>
        <p:blipFill>
          <a:blip r:embed="rId3"/>
          <a:stretch>
            <a:fillRect/>
          </a:stretch>
        </p:blipFill>
        <p:spPr>
          <a:xfrm>
            <a:off x="547344" y="3865880"/>
            <a:ext cx="8441633" cy="658217"/>
          </a:xfrm>
          <a:prstGeom prst="rect">
            <a:avLst/>
          </a:prstGeom>
        </p:spPr>
      </p:pic>
      <p:pic>
        <p:nvPicPr>
          <p:cNvPr id="6" name="Рисунок 5">
            <a:extLst>
              <a:ext uri="{FF2B5EF4-FFF2-40B4-BE49-F238E27FC236}">
                <a16:creationId xmlns:a16="http://schemas.microsoft.com/office/drawing/2014/main" id="{701306B3-7C98-B6B5-5AE4-38B88020FB9C}"/>
              </a:ext>
            </a:extLst>
          </p:cNvPr>
          <p:cNvPicPr>
            <a:picLocks noChangeAspect="1"/>
          </p:cNvPicPr>
          <p:nvPr/>
        </p:nvPicPr>
        <p:blipFill>
          <a:blip r:embed="rId4"/>
          <a:stretch>
            <a:fillRect/>
          </a:stretch>
        </p:blipFill>
        <p:spPr>
          <a:xfrm>
            <a:off x="6172200" y="1924050"/>
            <a:ext cx="1104900" cy="647700"/>
          </a:xfrm>
          <a:prstGeom prst="rect">
            <a:avLst/>
          </a:prstGeom>
        </p:spPr>
      </p:pic>
    </p:spTree>
    <p:extLst>
      <p:ext uri="{BB962C8B-B14F-4D97-AF65-F5344CB8AC3E}">
        <p14:creationId xmlns:p14="http://schemas.microsoft.com/office/powerpoint/2010/main" val="2526656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484037"/>
            <a:ext cx="3220720" cy="406400"/>
          </a:xfrm>
          <a:prstGeom prst="rect">
            <a:avLst/>
          </a:prstGeom>
        </p:spPr>
        <p:txBody>
          <a:bodyPr vert="horz" wrap="square" lIns="0" tIns="12700" rIns="0" bIns="0" rtlCol="0">
            <a:spAutoFit/>
          </a:bodyPr>
          <a:lstStyle/>
          <a:p>
            <a:pPr marL="12700">
              <a:lnSpc>
                <a:spcPct val="100000"/>
              </a:lnSpc>
              <a:spcBef>
                <a:spcPts val="100"/>
              </a:spcBef>
            </a:pPr>
            <a:r>
              <a:rPr spc="-5" dirty="0"/>
              <a:t>Основной</a:t>
            </a:r>
            <a:r>
              <a:rPr spc="-85" dirty="0"/>
              <a:t> </a:t>
            </a:r>
            <a:r>
              <a:rPr spc="-5" dirty="0"/>
              <a:t>вопрос</a:t>
            </a:r>
          </a:p>
        </p:txBody>
      </p:sp>
      <p:sp>
        <p:nvSpPr>
          <p:cNvPr id="3" name="object 3"/>
          <p:cNvSpPr txBox="1"/>
          <p:nvPr/>
        </p:nvSpPr>
        <p:spPr>
          <a:xfrm>
            <a:off x="329046" y="1073806"/>
            <a:ext cx="7526655" cy="2360930"/>
          </a:xfrm>
          <a:prstGeom prst="rect">
            <a:avLst/>
          </a:prstGeom>
        </p:spPr>
        <p:txBody>
          <a:bodyPr vert="horz" wrap="square" lIns="0" tIns="24765" rIns="0" bIns="0" rtlCol="0">
            <a:spAutoFit/>
          </a:bodyPr>
          <a:lstStyle/>
          <a:p>
            <a:pPr marL="151765" marR="5080">
              <a:lnSpc>
                <a:spcPts val="2630"/>
              </a:lnSpc>
              <a:spcBef>
                <a:spcPts val="195"/>
              </a:spcBef>
            </a:pPr>
            <a:r>
              <a:rPr sz="2200" spc="-5" dirty="0">
                <a:solidFill>
                  <a:srgbClr val="FF0000"/>
                </a:solidFill>
                <a:latin typeface="Verdana"/>
                <a:cs typeface="Verdana"/>
              </a:rPr>
              <a:t>Как найти оптимальное условие для ветвления??? </a:t>
            </a:r>
            <a:r>
              <a:rPr sz="2200" spc="-760" dirty="0">
                <a:solidFill>
                  <a:srgbClr val="FF0000"/>
                </a:solidFill>
                <a:latin typeface="Verdana"/>
                <a:cs typeface="Verdana"/>
              </a:rPr>
              <a:t> </a:t>
            </a:r>
            <a:r>
              <a:rPr sz="2200" spc="-5" dirty="0">
                <a:latin typeface="Verdana"/>
                <a:cs typeface="Verdana"/>
              </a:rPr>
              <a:t>Для</a:t>
            </a:r>
            <a:r>
              <a:rPr sz="2200" spc="-10" dirty="0">
                <a:latin typeface="Verdana"/>
                <a:cs typeface="Verdana"/>
              </a:rPr>
              <a:t> </a:t>
            </a:r>
            <a:r>
              <a:rPr sz="2200" spc="-5" dirty="0">
                <a:latin typeface="Verdana"/>
                <a:cs typeface="Verdana"/>
              </a:rPr>
              <a:t>этого</a:t>
            </a:r>
            <a:r>
              <a:rPr sz="2200" spc="-10" dirty="0">
                <a:latin typeface="Verdana"/>
                <a:cs typeface="Verdana"/>
              </a:rPr>
              <a:t> </a:t>
            </a:r>
            <a:r>
              <a:rPr sz="2200" spc="-5" dirty="0">
                <a:latin typeface="Verdana"/>
                <a:cs typeface="Verdana"/>
              </a:rPr>
              <a:t>нужно:</a:t>
            </a:r>
            <a:endParaRPr sz="2200">
              <a:latin typeface="Verdana"/>
              <a:cs typeface="Verdana"/>
            </a:endParaRPr>
          </a:p>
          <a:p>
            <a:pPr marL="292100" indent="-280035">
              <a:lnSpc>
                <a:spcPts val="2525"/>
              </a:lnSpc>
              <a:buSzPct val="95454"/>
              <a:buAutoNum type="arabicPeriod"/>
              <a:tabLst>
                <a:tab pos="292735" algn="l"/>
              </a:tabLst>
            </a:pPr>
            <a:r>
              <a:rPr sz="2200" spc="-5" dirty="0">
                <a:latin typeface="Verdana"/>
                <a:cs typeface="Verdana"/>
              </a:rPr>
              <a:t>Найти</a:t>
            </a:r>
            <a:r>
              <a:rPr sz="2200" spc="-40" dirty="0">
                <a:latin typeface="Verdana"/>
                <a:cs typeface="Verdana"/>
              </a:rPr>
              <a:t> </a:t>
            </a:r>
            <a:r>
              <a:rPr sz="2200" spc="-5" dirty="0">
                <a:latin typeface="Verdana"/>
                <a:cs typeface="Verdana"/>
              </a:rPr>
              <a:t>оптимальный</a:t>
            </a:r>
            <a:r>
              <a:rPr sz="2200" spc="-40" dirty="0">
                <a:latin typeface="Verdana"/>
                <a:cs typeface="Verdana"/>
              </a:rPr>
              <a:t> </a:t>
            </a:r>
            <a:r>
              <a:rPr sz="2200" spc="-5" dirty="0">
                <a:latin typeface="Verdana"/>
                <a:cs typeface="Verdana"/>
              </a:rPr>
              <a:t>признак.</a:t>
            </a:r>
            <a:endParaRPr sz="2200">
              <a:latin typeface="Verdana"/>
              <a:cs typeface="Verdana"/>
            </a:endParaRPr>
          </a:p>
          <a:p>
            <a:pPr marL="292100" indent="-280035">
              <a:lnSpc>
                <a:spcPts val="2635"/>
              </a:lnSpc>
              <a:buSzPct val="95454"/>
              <a:buAutoNum type="arabicPeriod"/>
              <a:tabLst>
                <a:tab pos="292735" algn="l"/>
              </a:tabLst>
            </a:pPr>
            <a:r>
              <a:rPr sz="2200" spc="-5" dirty="0">
                <a:latin typeface="Verdana"/>
                <a:cs typeface="Verdana"/>
              </a:rPr>
              <a:t>Найти</a:t>
            </a:r>
            <a:r>
              <a:rPr sz="2200" spc="-20" dirty="0">
                <a:latin typeface="Verdana"/>
                <a:cs typeface="Verdana"/>
              </a:rPr>
              <a:t> </a:t>
            </a:r>
            <a:r>
              <a:rPr sz="2200" spc="-5" dirty="0">
                <a:latin typeface="Verdana"/>
                <a:cs typeface="Verdana"/>
              </a:rPr>
              <a:t>значение</a:t>
            </a:r>
            <a:r>
              <a:rPr sz="2200" spc="-20" dirty="0">
                <a:latin typeface="Verdana"/>
                <a:cs typeface="Verdana"/>
              </a:rPr>
              <a:t> </a:t>
            </a:r>
            <a:r>
              <a:rPr sz="2200" spc="-5" dirty="0">
                <a:latin typeface="Verdana"/>
                <a:cs typeface="Verdana"/>
              </a:rPr>
              <a:t>этого</a:t>
            </a:r>
            <a:r>
              <a:rPr sz="2200" spc="-20" dirty="0">
                <a:latin typeface="Verdana"/>
                <a:cs typeface="Verdana"/>
              </a:rPr>
              <a:t> </a:t>
            </a:r>
            <a:r>
              <a:rPr sz="2200" spc="-5" dirty="0">
                <a:latin typeface="Verdana"/>
                <a:cs typeface="Verdana"/>
              </a:rPr>
              <a:t>признака</a:t>
            </a:r>
            <a:r>
              <a:rPr sz="2200" spc="-20" dirty="0">
                <a:latin typeface="Verdana"/>
                <a:cs typeface="Verdana"/>
              </a:rPr>
              <a:t> </a:t>
            </a:r>
            <a:r>
              <a:rPr sz="2200" spc="-5" dirty="0">
                <a:latin typeface="Verdana"/>
                <a:cs typeface="Verdana"/>
              </a:rPr>
              <a:t>для</a:t>
            </a:r>
            <a:r>
              <a:rPr sz="2200" spc="-15" dirty="0">
                <a:latin typeface="Verdana"/>
                <a:cs typeface="Verdana"/>
              </a:rPr>
              <a:t> </a:t>
            </a:r>
            <a:r>
              <a:rPr sz="2200" spc="-5" dirty="0">
                <a:latin typeface="Verdana"/>
                <a:cs typeface="Verdana"/>
              </a:rPr>
              <a:t>ветвления.</a:t>
            </a:r>
            <a:endParaRPr sz="2200">
              <a:latin typeface="Verdana"/>
              <a:cs typeface="Verdana"/>
            </a:endParaRPr>
          </a:p>
          <a:p>
            <a:pPr>
              <a:lnSpc>
                <a:spcPct val="100000"/>
              </a:lnSpc>
              <a:spcBef>
                <a:spcPts val="30"/>
              </a:spcBef>
            </a:pPr>
            <a:endParaRPr sz="2200">
              <a:latin typeface="Verdana"/>
              <a:cs typeface="Verdana"/>
            </a:endParaRPr>
          </a:p>
          <a:p>
            <a:pPr marL="151765" marR="135255">
              <a:lnSpc>
                <a:spcPts val="2630"/>
              </a:lnSpc>
            </a:pPr>
            <a:r>
              <a:rPr sz="2200" spc="-5" dirty="0">
                <a:latin typeface="Verdana"/>
                <a:cs typeface="Verdana"/>
              </a:rPr>
              <a:t>Если </a:t>
            </a:r>
            <a:r>
              <a:rPr sz="2200" dirty="0">
                <a:latin typeface="Verdana"/>
                <a:cs typeface="Verdana"/>
              </a:rPr>
              <a:t>в </a:t>
            </a:r>
            <a:r>
              <a:rPr sz="2200" spc="-5" dirty="0">
                <a:latin typeface="Verdana"/>
                <a:cs typeface="Verdana"/>
              </a:rPr>
              <a:t>п.1 был выбран бинарный признак, то п.2 </a:t>
            </a:r>
            <a:r>
              <a:rPr sz="2200" spc="-760" dirty="0">
                <a:latin typeface="Verdana"/>
                <a:cs typeface="Verdana"/>
              </a:rPr>
              <a:t> </a:t>
            </a:r>
            <a:r>
              <a:rPr sz="2200" spc="-5" dirty="0">
                <a:latin typeface="Verdana"/>
                <a:cs typeface="Verdana"/>
              </a:rPr>
              <a:t>можно</a:t>
            </a:r>
            <a:r>
              <a:rPr sz="2200" spc="-10" dirty="0">
                <a:latin typeface="Verdana"/>
                <a:cs typeface="Verdana"/>
              </a:rPr>
              <a:t> </a:t>
            </a:r>
            <a:r>
              <a:rPr sz="2200" spc="-5" dirty="0">
                <a:latin typeface="Verdana"/>
                <a:cs typeface="Verdana"/>
              </a:rPr>
              <a:t>не делать.</a:t>
            </a:r>
            <a:endParaRPr sz="2200">
              <a:latin typeface="Verdana"/>
              <a:cs typeface="Verdan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4B7881-8CC7-B8CF-D241-CBB99870ACD3}"/>
              </a:ext>
            </a:extLst>
          </p:cNvPr>
          <p:cNvSpPr>
            <a:spLocks noGrp="1"/>
          </p:cNvSpPr>
          <p:nvPr>
            <p:ph type="title"/>
          </p:nvPr>
        </p:nvSpPr>
        <p:spPr/>
        <p:txBody>
          <a:bodyPr/>
          <a:lstStyle/>
          <a:p>
            <a:r>
              <a:rPr lang="ru-RU" dirty="0"/>
              <a:t>Левая выборка</a:t>
            </a:r>
          </a:p>
        </p:txBody>
      </p:sp>
      <p:pic>
        <p:nvPicPr>
          <p:cNvPr id="3" name="Рисунок 2">
            <a:extLst>
              <a:ext uri="{FF2B5EF4-FFF2-40B4-BE49-F238E27FC236}">
                <a16:creationId xmlns:a16="http://schemas.microsoft.com/office/drawing/2014/main" id="{F093A361-EFCF-1489-16A7-E8AF3EEFE65C}"/>
              </a:ext>
            </a:extLst>
          </p:cNvPr>
          <p:cNvPicPr>
            <a:picLocks noChangeAspect="1"/>
          </p:cNvPicPr>
          <p:nvPr/>
        </p:nvPicPr>
        <p:blipFill>
          <a:blip r:embed="rId2"/>
          <a:stretch>
            <a:fillRect/>
          </a:stretch>
        </p:blipFill>
        <p:spPr>
          <a:xfrm>
            <a:off x="789305" y="1268016"/>
            <a:ext cx="7565390" cy="3067050"/>
          </a:xfrm>
          <a:prstGeom prst="rect">
            <a:avLst/>
          </a:prstGeom>
        </p:spPr>
      </p:pic>
      <p:pic>
        <p:nvPicPr>
          <p:cNvPr id="4" name="Рисунок 3">
            <a:extLst>
              <a:ext uri="{FF2B5EF4-FFF2-40B4-BE49-F238E27FC236}">
                <a16:creationId xmlns:a16="http://schemas.microsoft.com/office/drawing/2014/main" id="{42708DB4-ABB9-6F27-889A-8BEDF183F173}"/>
              </a:ext>
            </a:extLst>
          </p:cNvPr>
          <p:cNvPicPr>
            <a:picLocks noChangeAspect="1"/>
          </p:cNvPicPr>
          <p:nvPr/>
        </p:nvPicPr>
        <p:blipFill>
          <a:blip r:embed="rId3"/>
          <a:stretch>
            <a:fillRect/>
          </a:stretch>
        </p:blipFill>
        <p:spPr>
          <a:xfrm>
            <a:off x="1295400" y="4338876"/>
            <a:ext cx="3782038" cy="441483"/>
          </a:xfrm>
          <a:prstGeom prst="rect">
            <a:avLst/>
          </a:prstGeom>
        </p:spPr>
      </p:pic>
      <p:pic>
        <p:nvPicPr>
          <p:cNvPr id="5" name="Рисунок 4">
            <a:extLst>
              <a:ext uri="{FF2B5EF4-FFF2-40B4-BE49-F238E27FC236}">
                <a16:creationId xmlns:a16="http://schemas.microsoft.com/office/drawing/2014/main" id="{9DAB2C54-C6AD-7B06-CDA2-06F55DB868C5}"/>
              </a:ext>
            </a:extLst>
          </p:cNvPr>
          <p:cNvPicPr>
            <a:picLocks noChangeAspect="1"/>
          </p:cNvPicPr>
          <p:nvPr/>
        </p:nvPicPr>
        <p:blipFill>
          <a:blip r:embed="rId4"/>
          <a:stretch>
            <a:fillRect/>
          </a:stretch>
        </p:blipFill>
        <p:spPr>
          <a:xfrm>
            <a:off x="3810000" y="2801541"/>
            <a:ext cx="977900" cy="469900"/>
          </a:xfrm>
          <a:prstGeom prst="rect">
            <a:avLst/>
          </a:prstGeom>
        </p:spPr>
      </p:pic>
    </p:spTree>
    <p:extLst>
      <p:ext uri="{BB962C8B-B14F-4D97-AF65-F5344CB8AC3E}">
        <p14:creationId xmlns:p14="http://schemas.microsoft.com/office/powerpoint/2010/main" val="2186212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53613CB-D9AC-0F5B-91F3-8B7E805423AD}"/>
              </a:ext>
            </a:extLst>
          </p:cNvPr>
          <p:cNvSpPr>
            <a:spLocks noGrp="1"/>
          </p:cNvSpPr>
          <p:nvPr>
            <p:ph type="title"/>
          </p:nvPr>
        </p:nvSpPr>
        <p:spPr/>
        <p:txBody>
          <a:bodyPr/>
          <a:lstStyle/>
          <a:p>
            <a:r>
              <a:rPr lang="ru-RU" dirty="0"/>
              <a:t>Правая выборка</a:t>
            </a:r>
          </a:p>
        </p:txBody>
      </p:sp>
      <p:pic>
        <p:nvPicPr>
          <p:cNvPr id="3" name="Рисунок 2">
            <a:extLst>
              <a:ext uri="{FF2B5EF4-FFF2-40B4-BE49-F238E27FC236}">
                <a16:creationId xmlns:a16="http://schemas.microsoft.com/office/drawing/2014/main" id="{925C5047-9B5B-6DBD-5749-AF8D65A8C4F7}"/>
              </a:ext>
            </a:extLst>
          </p:cNvPr>
          <p:cNvPicPr>
            <a:picLocks noChangeAspect="1"/>
          </p:cNvPicPr>
          <p:nvPr/>
        </p:nvPicPr>
        <p:blipFill>
          <a:blip r:embed="rId2"/>
          <a:stretch>
            <a:fillRect/>
          </a:stretch>
        </p:blipFill>
        <p:spPr>
          <a:xfrm>
            <a:off x="568763" y="1241346"/>
            <a:ext cx="8006474" cy="3270250"/>
          </a:xfrm>
          <a:prstGeom prst="rect">
            <a:avLst/>
          </a:prstGeom>
        </p:spPr>
      </p:pic>
      <p:pic>
        <p:nvPicPr>
          <p:cNvPr id="4" name="Рисунок 3">
            <a:extLst>
              <a:ext uri="{FF2B5EF4-FFF2-40B4-BE49-F238E27FC236}">
                <a16:creationId xmlns:a16="http://schemas.microsoft.com/office/drawing/2014/main" id="{B5503E43-89D9-E54B-B24C-FF5E85983815}"/>
              </a:ext>
            </a:extLst>
          </p:cNvPr>
          <p:cNvPicPr>
            <a:picLocks noChangeAspect="1"/>
          </p:cNvPicPr>
          <p:nvPr/>
        </p:nvPicPr>
        <p:blipFill>
          <a:blip r:embed="rId3"/>
          <a:stretch>
            <a:fillRect/>
          </a:stretch>
        </p:blipFill>
        <p:spPr>
          <a:xfrm>
            <a:off x="3810000" y="4511596"/>
            <a:ext cx="5016500" cy="533400"/>
          </a:xfrm>
          <a:prstGeom prst="rect">
            <a:avLst/>
          </a:prstGeom>
        </p:spPr>
      </p:pic>
    </p:spTree>
    <p:extLst>
      <p:ext uri="{BB962C8B-B14F-4D97-AF65-F5344CB8AC3E}">
        <p14:creationId xmlns:p14="http://schemas.microsoft.com/office/powerpoint/2010/main" val="1181836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D97E31-9CF6-BA04-24DC-6EAF591043E7}"/>
              </a:ext>
            </a:extLst>
          </p:cNvPr>
          <p:cNvSpPr>
            <a:spLocks noGrp="1"/>
          </p:cNvSpPr>
          <p:nvPr>
            <p:ph type="title"/>
          </p:nvPr>
        </p:nvSpPr>
        <p:spPr>
          <a:xfrm>
            <a:off x="0" y="0"/>
            <a:ext cx="9220200" cy="994172"/>
          </a:xfrm>
        </p:spPr>
        <p:txBody>
          <a:bodyPr/>
          <a:lstStyle/>
          <a:p>
            <a:pPr algn="ctr"/>
            <a:r>
              <a:rPr lang="ru-RU" dirty="0"/>
              <a:t>Рассчитываем критерий информативности (</a:t>
            </a:r>
            <a:r>
              <a:rPr lang="en-US" dirty="0"/>
              <a:t>IG</a:t>
            </a:r>
            <a:r>
              <a:rPr lang="ru-RU" dirty="0"/>
              <a:t>)</a:t>
            </a:r>
          </a:p>
        </p:txBody>
      </p:sp>
      <p:pic>
        <p:nvPicPr>
          <p:cNvPr id="4" name="Рисунок 3">
            <a:extLst>
              <a:ext uri="{FF2B5EF4-FFF2-40B4-BE49-F238E27FC236}">
                <a16:creationId xmlns:a16="http://schemas.microsoft.com/office/drawing/2014/main" id="{A1078A86-63F3-ADAC-2F25-3C39E2986E7C}"/>
              </a:ext>
            </a:extLst>
          </p:cNvPr>
          <p:cNvPicPr>
            <a:picLocks noChangeAspect="1"/>
          </p:cNvPicPr>
          <p:nvPr/>
        </p:nvPicPr>
        <p:blipFill>
          <a:blip r:embed="rId2"/>
          <a:stretch>
            <a:fillRect/>
          </a:stretch>
        </p:blipFill>
        <p:spPr>
          <a:xfrm>
            <a:off x="1113397" y="819150"/>
            <a:ext cx="7182050" cy="4324350"/>
          </a:xfrm>
          <a:prstGeom prst="rect">
            <a:avLst/>
          </a:prstGeom>
        </p:spPr>
      </p:pic>
    </p:spTree>
    <p:extLst>
      <p:ext uri="{BB962C8B-B14F-4D97-AF65-F5344CB8AC3E}">
        <p14:creationId xmlns:p14="http://schemas.microsoft.com/office/powerpoint/2010/main" val="1406864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FC1C47-354C-AA40-C959-CFE641BE40E1}"/>
              </a:ext>
            </a:extLst>
          </p:cNvPr>
          <p:cNvSpPr>
            <a:spLocks noGrp="1"/>
          </p:cNvSpPr>
          <p:nvPr>
            <p:ph type="title"/>
          </p:nvPr>
        </p:nvSpPr>
        <p:spPr/>
        <p:txBody>
          <a:bodyPr/>
          <a:lstStyle/>
          <a:p>
            <a:r>
              <a:rPr lang="ru-RU" dirty="0"/>
              <a:t>Сравним результаты</a:t>
            </a:r>
            <a:r>
              <a:rPr lang="en-US" dirty="0"/>
              <a:t>:</a:t>
            </a:r>
            <a:endParaRPr lang="ru-RU" dirty="0"/>
          </a:p>
        </p:txBody>
      </p:sp>
      <p:pic>
        <p:nvPicPr>
          <p:cNvPr id="4" name="Рисунок 3">
            <a:extLst>
              <a:ext uri="{FF2B5EF4-FFF2-40B4-BE49-F238E27FC236}">
                <a16:creationId xmlns:a16="http://schemas.microsoft.com/office/drawing/2014/main" id="{10938879-B013-A0A1-A5D3-AF08077CFF6C}"/>
              </a:ext>
            </a:extLst>
          </p:cNvPr>
          <p:cNvPicPr>
            <a:picLocks noChangeAspect="1"/>
          </p:cNvPicPr>
          <p:nvPr/>
        </p:nvPicPr>
        <p:blipFill>
          <a:blip r:embed="rId2"/>
          <a:stretch>
            <a:fillRect/>
          </a:stretch>
        </p:blipFill>
        <p:spPr>
          <a:xfrm>
            <a:off x="2019067" y="1233726"/>
            <a:ext cx="5105865" cy="3771900"/>
          </a:xfrm>
          <a:prstGeom prst="rect">
            <a:avLst/>
          </a:prstGeom>
        </p:spPr>
      </p:pic>
    </p:spTree>
    <p:extLst>
      <p:ext uri="{BB962C8B-B14F-4D97-AF65-F5344CB8AC3E}">
        <p14:creationId xmlns:p14="http://schemas.microsoft.com/office/powerpoint/2010/main" val="676677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D7F553-A5B7-F0F1-F870-E511801F91CE}"/>
              </a:ext>
            </a:extLst>
          </p:cNvPr>
          <p:cNvSpPr>
            <a:spLocks noGrp="1"/>
          </p:cNvSpPr>
          <p:nvPr>
            <p:ph type="title"/>
          </p:nvPr>
        </p:nvSpPr>
        <p:spPr>
          <a:xfrm>
            <a:off x="566050" y="0"/>
            <a:ext cx="8577950" cy="994172"/>
          </a:xfrm>
        </p:spPr>
        <p:txBody>
          <a:bodyPr/>
          <a:lstStyle/>
          <a:p>
            <a:r>
              <a:rPr lang="ru-RU" dirty="0"/>
              <a:t>И так далее…</a:t>
            </a:r>
          </a:p>
        </p:txBody>
      </p:sp>
      <p:sp>
        <p:nvSpPr>
          <p:cNvPr id="3" name="TextBox 2">
            <a:extLst>
              <a:ext uri="{FF2B5EF4-FFF2-40B4-BE49-F238E27FC236}">
                <a16:creationId xmlns:a16="http://schemas.microsoft.com/office/drawing/2014/main" id="{F66DA06C-AAB8-03B8-BDA9-10A8B7792D37}"/>
              </a:ext>
            </a:extLst>
          </p:cNvPr>
          <p:cNvSpPr txBox="1"/>
          <p:nvPr/>
        </p:nvSpPr>
        <p:spPr>
          <a:xfrm>
            <a:off x="413650" y="1268016"/>
            <a:ext cx="8577950" cy="1477328"/>
          </a:xfrm>
          <a:prstGeom prst="rect">
            <a:avLst/>
          </a:prstGeom>
          <a:noFill/>
        </p:spPr>
        <p:txBody>
          <a:bodyPr wrap="square" rtlCol="0">
            <a:spAutoFit/>
          </a:bodyPr>
          <a:lstStyle/>
          <a:p>
            <a:pPr algn="l"/>
            <a:r>
              <a:rPr lang="ru-RU" b="1" dirty="0">
                <a:solidFill>
                  <a:srgbClr val="212121"/>
                </a:solidFill>
                <a:latin typeface="Roboto" panose="02000000000000000000" pitchFamily="2" charset="0"/>
              </a:rPr>
              <a:t>Напомним общий а</a:t>
            </a:r>
            <a:r>
              <a:rPr lang="ru-RU" b="1" i="0" dirty="0">
                <a:solidFill>
                  <a:srgbClr val="212121"/>
                </a:solidFill>
                <a:effectLst/>
                <a:latin typeface="Roboto" panose="02000000000000000000" pitchFamily="2" charset="0"/>
              </a:rPr>
              <a:t>лгоритм построения дерева решений:</a:t>
            </a:r>
            <a:endParaRPr lang="ru-RU" b="0" i="0" dirty="0">
              <a:solidFill>
                <a:srgbClr val="212121"/>
              </a:solidFill>
              <a:effectLst/>
              <a:latin typeface="Roboto" panose="02000000000000000000" pitchFamily="2" charset="0"/>
            </a:endParaRPr>
          </a:p>
          <a:p>
            <a:pPr marL="742950" lvl="1" indent="-285750" algn="l">
              <a:buFont typeface="+mj-lt"/>
              <a:buAutoNum type="arabicPeriod"/>
            </a:pPr>
            <a:r>
              <a:rPr lang="ru-RU" b="0" i="0" dirty="0">
                <a:solidFill>
                  <a:srgbClr val="212121"/>
                </a:solidFill>
                <a:effectLst/>
                <a:latin typeface="Roboto" panose="02000000000000000000" pitchFamily="2" charset="0"/>
              </a:rPr>
              <a:t>Перебор всех уникальных разбиений по каждому признаку.</a:t>
            </a:r>
          </a:p>
          <a:p>
            <a:pPr marL="742950" lvl="1" indent="-285750" algn="l">
              <a:buFont typeface="+mj-lt"/>
              <a:buAutoNum type="arabicPeriod"/>
            </a:pPr>
            <a:r>
              <a:rPr lang="ru-RU" b="0" i="0" dirty="0">
                <a:solidFill>
                  <a:srgbClr val="212121"/>
                </a:solidFill>
                <a:effectLst/>
                <a:latin typeface="Roboto" panose="02000000000000000000" pitchFamily="2" charset="0"/>
              </a:rPr>
              <a:t>Расчет прироста информации для каждого возможного вопроса.</a:t>
            </a:r>
          </a:p>
          <a:p>
            <a:pPr marL="742950" lvl="1" indent="-285750" algn="l">
              <a:buFont typeface="+mj-lt"/>
              <a:buAutoNum type="arabicPeriod"/>
            </a:pPr>
            <a:r>
              <a:rPr lang="ru-RU" b="0" i="0" dirty="0">
                <a:solidFill>
                  <a:srgbClr val="212121"/>
                </a:solidFill>
                <a:effectLst/>
                <a:latin typeface="Roboto" panose="02000000000000000000" pitchFamily="2" charset="0"/>
              </a:rPr>
              <a:t>Выбор вопроса с максимальным приростом информации для узла.</a:t>
            </a:r>
          </a:p>
          <a:p>
            <a:pPr marL="742950" lvl="1" indent="-285750" algn="l">
              <a:buFont typeface="+mj-lt"/>
              <a:buAutoNum type="arabicPeriod"/>
            </a:pPr>
            <a:r>
              <a:rPr lang="ru-RU" b="0" i="0" dirty="0">
                <a:solidFill>
                  <a:srgbClr val="212121"/>
                </a:solidFill>
                <a:effectLst/>
                <a:latin typeface="Roboto" panose="02000000000000000000" pitchFamily="2" charset="0"/>
              </a:rPr>
              <a:t>Рекурсивное повторение процесса для полученных </a:t>
            </a:r>
            <a:r>
              <a:rPr lang="ru-RU" b="0" i="0" dirty="0" err="1">
                <a:solidFill>
                  <a:srgbClr val="212121"/>
                </a:solidFill>
                <a:effectLst/>
                <a:latin typeface="Roboto" panose="02000000000000000000" pitchFamily="2" charset="0"/>
              </a:rPr>
              <a:t>подвыборок</a:t>
            </a:r>
            <a:r>
              <a:rPr lang="ru-RU" b="0" i="0" dirty="0">
                <a:solidFill>
                  <a:srgbClr val="212121"/>
                </a:solidFill>
                <a:effectLst/>
                <a:latin typeface="Roboto" panose="02000000000000000000" pitchFamily="2" charset="0"/>
              </a:rPr>
              <a:t>.</a:t>
            </a:r>
          </a:p>
        </p:txBody>
      </p:sp>
      <p:sp>
        <p:nvSpPr>
          <p:cNvPr id="4" name="TextBox 3">
            <a:extLst>
              <a:ext uri="{FF2B5EF4-FFF2-40B4-BE49-F238E27FC236}">
                <a16:creationId xmlns:a16="http://schemas.microsoft.com/office/drawing/2014/main" id="{0CC0BE45-21C2-A091-DBA4-82F8A5965DB4}"/>
              </a:ext>
            </a:extLst>
          </p:cNvPr>
          <p:cNvSpPr txBox="1"/>
          <p:nvPr/>
        </p:nvSpPr>
        <p:spPr>
          <a:xfrm>
            <a:off x="413650" y="2752964"/>
            <a:ext cx="8730350" cy="2585323"/>
          </a:xfrm>
          <a:prstGeom prst="rect">
            <a:avLst/>
          </a:prstGeom>
          <a:noFill/>
        </p:spPr>
        <p:txBody>
          <a:bodyPr wrap="square" rtlCol="0">
            <a:spAutoFit/>
          </a:bodyPr>
          <a:lstStyle/>
          <a:p>
            <a:pPr algn="l"/>
            <a:r>
              <a:rPr lang="ru-RU" b="1" i="0" dirty="0">
                <a:solidFill>
                  <a:srgbClr val="212121"/>
                </a:solidFill>
                <a:effectLst/>
                <a:latin typeface="Roboto" panose="02000000000000000000" pitchFamily="2" charset="0"/>
              </a:rPr>
              <a:t>Рекурсивное построение дерева:</a:t>
            </a:r>
            <a:endParaRPr lang="ru-RU" b="0" i="0" dirty="0">
              <a:solidFill>
                <a:srgbClr val="212121"/>
              </a:solidFill>
              <a:effectLst/>
              <a:latin typeface="Roboto" panose="02000000000000000000" pitchFamily="2" charset="0"/>
            </a:endParaRPr>
          </a:p>
          <a:p>
            <a:pPr marL="742950" lvl="1" indent="-285750" algn="l">
              <a:buFont typeface="+mj-lt"/>
              <a:buAutoNum type="arabicPeriod"/>
            </a:pPr>
            <a:r>
              <a:rPr lang="ru-RU" b="0" i="0" dirty="0">
                <a:solidFill>
                  <a:srgbClr val="212121"/>
                </a:solidFill>
                <a:effectLst/>
                <a:latin typeface="Roboto" panose="02000000000000000000" pitchFamily="2" charset="0"/>
              </a:rPr>
              <a:t>После выбора лучшего вопроса, процесс повторяется для каждой из полученных </a:t>
            </a:r>
            <a:r>
              <a:rPr lang="ru-RU" b="0" i="0" dirty="0" err="1">
                <a:solidFill>
                  <a:srgbClr val="212121"/>
                </a:solidFill>
                <a:effectLst/>
                <a:latin typeface="Roboto" panose="02000000000000000000" pitchFamily="2" charset="0"/>
              </a:rPr>
              <a:t>подвыборок</a:t>
            </a:r>
            <a:r>
              <a:rPr lang="ru-RU" b="0" i="0" dirty="0">
                <a:solidFill>
                  <a:srgbClr val="212121"/>
                </a:solidFill>
                <a:effectLst/>
                <a:latin typeface="Roboto" panose="02000000000000000000" pitchFamily="2" charset="0"/>
              </a:rPr>
              <a:t>.</a:t>
            </a:r>
          </a:p>
          <a:p>
            <a:pPr marL="742950" lvl="1" indent="-285750" algn="l">
              <a:buFont typeface="+mj-lt"/>
              <a:buAutoNum type="arabicPeriod"/>
            </a:pPr>
            <a:r>
              <a:rPr lang="ru-RU" b="0" i="0" dirty="0">
                <a:solidFill>
                  <a:srgbClr val="212121"/>
                </a:solidFill>
                <a:effectLst/>
                <a:latin typeface="Roboto" panose="02000000000000000000" pitchFamily="2" charset="0"/>
              </a:rPr>
              <a:t>Остановка разбиения происходит, когда:</a:t>
            </a:r>
          </a:p>
          <a:p>
            <a:pPr marL="1257300" lvl="2" indent="-342900" algn="l">
              <a:buFont typeface="+mj-lt"/>
              <a:buAutoNum type="alphaLcParenR"/>
            </a:pPr>
            <a:r>
              <a:rPr lang="ru-RU" b="0" i="0" dirty="0">
                <a:solidFill>
                  <a:srgbClr val="212121"/>
                </a:solidFill>
                <a:effectLst/>
                <a:latin typeface="Roboto" panose="02000000000000000000" pitchFamily="2" charset="0"/>
              </a:rPr>
              <a:t>Ошибка в узле становится нулевой (дальнейшее разделение не имеет смысла).</a:t>
            </a:r>
          </a:p>
          <a:p>
            <a:pPr marL="1143000" lvl="2" indent="-228600" algn="l">
              <a:buFont typeface="+mj-lt"/>
              <a:buAutoNum type="alphaLcParenR"/>
            </a:pPr>
            <a:r>
              <a:rPr lang="ru-RU" b="0" i="0" dirty="0">
                <a:solidFill>
                  <a:srgbClr val="212121"/>
                </a:solidFill>
                <a:effectLst/>
                <a:latin typeface="Roboto" panose="02000000000000000000" pitchFamily="2" charset="0"/>
              </a:rPr>
              <a:t>Количество объектов в узле не позволяет дальнейшее разделение (например, в узле один объект).</a:t>
            </a:r>
          </a:p>
          <a:p>
            <a:endParaRPr lang="ru-RU" dirty="0"/>
          </a:p>
        </p:txBody>
      </p:sp>
    </p:spTree>
    <p:extLst>
      <p:ext uri="{BB962C8B-B14F-4D97-AF65-F5344CB8AC3E}">
        <p14:creationId xmlns:p14="http://schemas.microsoft.com/office/powerpoint/2010/main" val="1447367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a:extLst>
              <a:ext uri="{FF2B5EF4-FFF2-40B4-BE49-F238E27FC236}">
                <a16:creationId xmlns:a16="http://schemas.microsoft.com/office/drawing/2014/main" id="{FA3D0EFE-ED96-5285-D032-F2043665D49B}"/>
              </a:ext>
            </a:extLst>
          </p:cNvPr>
          <p:cNvSpPr>
            <a:spLocks noGrp="1"/>
          </p:cNvSpPr>
          <p:nvPr>
            <p:ph type="title"/>
          </p:nvPr>
        </p:nvSpPr>
        <p:spPr/>
        <p:txBody>
          <a:bodyPr/>
          <a:lstStyle/>
          <a:p>
            <a:r>
              <a:rPr lang="ru-RU" dirty="0"/>
              <a:t>И так далее…</a:t>
            </a:r>
          </a:p>
        </p:txBody>
      </p:sp>
      <p:pic>
        <p:nvPicPr>
          <p:cNvPr id="4" name="Рисунок 3">
            <a:extLst>
              <a:ext uri="{FF2B5EF4-FFF2-40B4-BE49-F238E27FC236}">
                <a16:creationId xmlns:a16="http://schemas.microsoft.com/office/drawing/2014/main" id="{51B6A3B1-84EB-40D3-28DF-AC49B14AD509}"/>
              </a:ext>
            </a:extLst>
          </p:cNvPr>
          <p:cNvPicPr>
            <a:picLocks noChangeAspect="1"/>
          </p:cNvPicPr>
          <p:nvPr/>
        </p:nvPicPr>
        <p:blipFill>
          <a:blip r:embed="rId2"/>
          <a:stretch>
            <a:fillRect/>
          </a:stretch>
        </p:blipFill>
        <p:spPr>
          <a:xfrm>
            <a:off x="466606" y="1123950"/>
            <a:ext cx="8210788" cy="2127250"/>
          </a:xfrm>
          <a:prstGeom prst="rect">
            <a:avLst/>
          </a:prstGeom>
        </p:spPr>
      </p:pic>
      <p:sp>
        <p:nvSpPr>
          <p:cNvPr id="5" name="TextBox 4">
            <a:extLst>
              <a:ext uri="{FF2B5EF4-FFF2-40B4-BE49-F238E27FC236}">
                <a16:creationId xmlns:a16="http://schemas.microsoft.com/office/drawing/2014/main" id="{A763CC8C-E575-5903-212F-FD58662F4FD0}"/>
              </a:ext>
            </a:extLst>
          </p:cNvPr>
          <p:cNvSpPr txBox="1"/>
          <p:nvPr/>
        </p:nvSpPr>
        <p:spPr>
          <a:xfrm>
            <a:off x="228600" y="3395266"/>
            <a:ext cx="8915400" cy="2031325"/>
          </a:xfrm>
          <a:prstGeom prst="rect">
            <a:avLst/>
          </a:prstGeom>
          <a:noFill/>
        </p:spPr>
        <p:txBody>
          <a:bodyPr wrap="square" rtlCol="0">
            <a:spAutoFit/>
          </a:bodyPr>
          <a:lstStyle/>
          <a:p>
            <a:pPr algn="l"/>
            <a:r>
              <a:rPr lang="ru-RU" b="1" i="0" dirty="0">
                <a:solidFill>
                  <a:srgbClr val="212121"/>
                </a:solidFill>
                <a:effectLst/>
                <a:latin typeface="Roboto" panose="02000000000000000000" pitchFamily="2" charset="0"/>
              </a:rPr>
              <a:t>Примечание о выборе пороговых значений:</a:t>
            </a:r>
            <a:endParaRPr lang="ru-RU" b="0" i="0" dirty="0">
              <a:solidFill>
                <a:srgbClr val="212121"/>
              </a:solidFill>
              <a:effectLst/>
              <a:latin typeface="Roboto" panose="02000000000000000000" pitchFamily="2" charset="0"/>
            </a:endParaRPr>
          </a:p>
          <a:p>
            <a:pPr marL="742950" lvl="1" indent="-285750" algn="l">
              <a:buFont typeface="+mj-lt"/>
              <a:buAutoNum type="arabicPeriod"/>
            </a:pPr>
            <a:r>
              <a:rPr lang="ru-RU" b="0" i="0" dirty="0">
                <a:solidFill>
                  <a:srgbClr val="212121"/>
                </a:solidFill>
                <a:effectLst/>
                <a:latin typeface="Roboto" panose="02000000000000000000" pitchFamily="2" charset="0"/>
              </a:rPr>
              <a:t>Важно, что пороговые значения для вопросов могут быть как уникальными значениями признака, так и их средними значениями.</a:t>
            </a:r>
          </a:p>
          <a:p>
            <a:pPr marL="742950" lvl="1" indent="-285750" algn="l">
              <a:buFont typeface="+mj-lt"/>
              <a:buAutoNum type="arabicPeriod"/>
            </a:pPr>
            <a:r>
              <a:rPr lang="ru-RU" b="0" i="0" dirty="0">
                <a:solidFill>
                  <a:srgbClr val="212121"/>
                </a:solidFill>
                <a:effectLst/>
                <a:latin typeface="Roboto" panose="02000000000000000000" pitchFamily="2" charset="0"/>
              </a:rPr>
              <a:t>Например, вопрос "население ≤ 409" является средним между 322 и 496.</a:t>
            </a:r>
          </a:p>
          <a:p>
            <a:pPr marL="742950" lvl="1" indent="-285750" algn="l">
              <a:buFont typeface="+mj-lt"/>
              <a:buAutoNum type="arabicPeriod"/>
            </a:pPr>
            <a:r>
              <a:rPr lang="ru-RU" b="0" i="0" dirty="0">
                <a:solidFill>
                  <a:srgbClr val="212121"/>
                </a:solidFill>
                <a:effectLst/>
                <a:latin typeface="Roboto" panose="02000000000000000000" pitchFamily="2" charset="0"/>
              </a:rPr>
              <a:t>Результат разбиения будет одинаковым независимо от выбора точного порога в данном диапазоне.</a:t>
            </a:r>
          </a:p>
          <a:p>
            <a:endParaRPr lang="ru-RU" dirty="0"/>
          </a:p>
        </p:txBody>
      </p:sp>
    </p:spTree>
    <p:extLst>
      <p:ext uri="{BB962C8B-B14F-4D97-AF65-F5344CB8AC3E}">
        <p14:creationId xmlns:p14="http://schemas.microsoft.com/office/powerpoint/2010/main" val="30673563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307FD-A547-205F-22E1-F6E3511C5F20}"/>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6D8A16-573E-E775-11A8-03E34F277719}"/>
              </a:ext>
            </a:extLst>
          </p:cNvPr>
          <p:cNvSpPr>
            <a:spLocks noGrp="1"/>
          </p:cNvSpPr>
          <p:nvPr>
            <p:ph type="title"/>
          </p:nvPr>
        </p:nvSpPr>
        <p:spPr>
          <a:xfrm>
            <a:off x="838200" y="0"/>
            <a:ext cx="8305800" cy="994172"/>
          </a:xfrm>
        </p:spPr>
        <p:txBody>
          <a:bodyPr/>
          <a:lstStyle/>
          <a:p>
            <a:r>
              <a:rPr lang="ru-RU" dirty="0"/>
              <a:t>В результате получим</a:t>
            </a:r>
            <a:r>
              <a:rPr lang="en-US" dirty="0"/>
              <a:t>:</a:t>
            </a:r>
            <a:endParaRPr lang="ru-RU" dirty="0"/>
          </a:p>
        </p:txBody>
      </p:sp>
      <p:pic>
        <p:nvPicPr>
          <p:cNvPr id="3" name="Рисунок 2">
            <a:extLst>
              <a:ext uri="{FF2B5EF4-FFF2-40B4-BE49-F238E27FC236}">
                <a16:creationId xmlns:a16="http://schemas.microsoft.com/office/drawing/2014/main" id="{DD234127-496B-0CD7-D052-165BC88377BC}"/>
              </a:ext>
            </a:extLst>
          </p:cNvPr>
          <p:cNvPicPr>
            <a:picLocks noChangeAspect="1"/>
          </p:cNvPicPr>
          <p:nvPr/>
        </p:nvPicPr>
        <p:blipFill>
          <a:blip r:embed="rId2"/>
          <a:stretch>
            <a:fillRect/>
          </a:stretch>
        </p:blipFill>
        <p:spPr>
          <a:xfrm>
            <a:off x="3105150" y="1268016"/>
            <a:ext cx="2933700" cy="3733800"/>
          </a:xfrm>
          <a:prstGeom prst="rect">
            <a:avLst/>
          </a:prstGeom>
        </p:spPr>
      </p:pic>
    </p:spTree>
    <p:extLst>
      <p:ext uri="{BB962C8B-B14F-4D97-AF65-F5344CB8AC3E}">
        <p14:creationId xmlns:p14="http://schemas.microsoft.com/office/powerpoint/2010/main" val="2044427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0974" y="1888843"/>
            <a:ext cx="4297680" cy="1126490"/>
          </a:xfrm>
          <a:prstGeom prst="rect">
            <a:avLst/>
          </a:prstGeom>
        </p:spPr>
        <p:txBody>
          <a:bodyPr vert="horz" wrap="square" lIns="0" tIns="8890" rIns="0" bIns="0" rtlCol="0">
            <a:spAutoFit/>
          </a:bodyPr>
          <a:lstStyle/>
          <a:p>
            <a:pPr marL="12700" marR="5080" indent="115570">
              <a:lnSpc>
                <a:spcPct val="100699"/>
              </a:lnSpc>
              <a:spcBef>
                <a:spcPts val="70"/>
              </a:spcBef>
            </a:pPr>
            <a:r>
              <a:rPr sz="3600" spc="-5" dirty="0"/>
              <a:t>Случайный лес </a:t>
            </a:r>
            <a:r>
              <a:rPr sz="3600" spc="-1220" dirty="0"/>
              <a:t> </a:t>
            </a:r>
            <a:r>
              <a:rPr sz="3600" spc="-5" dirty="0"/>
              <a:t>(Random</a:t>
            </a:r>
            <a:r>
              <a:rPr sz="3600" spc="-105" dirty="0"/>
              <a:t> </a:t>
            </a:r>
            <a:r>
              <a:rPr sz="3600" spc="-5" dirty="0"/>
              <a:t>forest)</a:t>
            </a:r>
            <a:endParaRPr sz="36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484037"/>
            <a:ext cx="1066800" cy="406400"/>
          </a:xfrm>
          <a:prstGeom prst="rect">
            <a:avLst/>
          </a:prstGeom>
        </p:spPr>
        <p:txBody>
          <a:bodyPr vert="horz" wrap="square" lIns="0" tIns="12700" rIns="0" bIns="0" rtlCol="0">
            <a:spAutoFit/>
          </a:bodyPr>
          <a:lstStyle/>
          <a:p>
            <a:pPr marL="12700">
              <a:lnSpc>
                <a:spcPct val="100000"/>
              </a:lnSpc>
              <a:spcBef>
                <a:spcPts val="100"/>
              </a:spcBef>
            </a:pPr>
            <a:r>
              <a:rPr spc="-5" dirty="0"/>
              <a:t>Идея:</a:t>
            </a:r>
          </a:p>
        </p:txBody>
      </p:sp>
      <p:sp>
        <p:nvSpPr>
          <p:cNvPr id="3" name="object 3"/>
          <p:cNvSpPr txBox="1"/>
          <p:nvPr/>
        </p:nvSpPr>
        <p:spPr>
          <a:xfrm>
            <a:off x="329046" y="1073806"/>
            <a:ext cx="7910195" cy="3361054"/>
          </a:xfrm>
          <a:prstGeom prst="rect">
            <a:avLst/>
          </a:prstGeom>
        </p:spPr>
        <p:txBody>
          <a:bodyPr vert="horz" wrap="square" lIns="0" tIns="24765" rIns="0" bIns="0" rtlCol="0">
            <a:spAutoFit/>
          </a:bodyPr>
          <a:lstStyle/>
          <a:p>
            <a:pPr marL="151765" marR="323215">
              <a:lnSpc>
                <a:spcPts val="2630"/>
              </a:lnSpc>
              <a:spcBef>
                <a:spcPts val="195"/>
              </a:spcBef>
            </a:pPr>
            <a:r>
              <a:rPr sz="2200" spc="-5" dirty="0">
                <a:latin typeface="Verdana"/>
                <a:cs typeface="Verdana"/>
              </a:rPr>
              <a:t>Построить несколько деревьев. Собрать их ответы </a:t>
            </a:r>
            <a:r>
              <a:rPr sz="2200" spc="-760" dirty="0">
                <a:latin typeface="Verdana"/>
                <a:cs typeface="Verdana"/>
              </a:rPr>
              <a:t> </a:t>
            </a:r>
            <a:r>
              <a:rPr sz="2200" spc="-5" dirty="0">
                <a:latin typeface="Verdana"/>
                <a:cs typeface="Verdana"/>
              </a:rPr>
              <a:t>для тестируемого объекта A. </a:t>
            </a:r>
            <a:r>
              <a:rPr sz="2200" dirty="0">
                <a:latin typeface="Verdana"/>
                <a:cs typeface="Verdana"/>
              </a:rPr>
              <a:t>В </a:t>
            </a:r>
            <a:r>
              <a:rPr sz="2200" spc="-5" dirty="0">
                <a:latin typeface="Verdana"/>
                <a:cs typeface="Verdana"/>
              </a:rPr>
              <a:t>качестве </a:t>
            </a:r>
            <a:r>
              <a:rPr sz="2200" dirty="0">
                <a:latin typeface="Verdana"/>
                <a:cs typeface="Verdana"/>
              </a:rPr>
              <a:t> </a:t>
            </a:r>
            <a:r>
              <a:rPr sz="2200" spc="-5" dirty="0">
                <a:latin typeface="Verdana"/>
                <a:cs typeface="Verdana"/>
              </a:rPr>
              <a:t>окончательного</a:t>
            </a:r>
            <a:r>
              <a:rPr sz="2200" spc="-15" dirty="0">
                <a:latin typeface="Verdana"/>
                <a:cs typeface="Verdana"/>
              </a:rPr>
              <a:t> </a:t>
            </a:r>
            <a:r>
              <a:rPr sz="2200" spc="-5" dirty="0">
                <a:latin typeface="Verdana"/>
                <a:cs typeface="Verdana"/>
              </a:rPr>
              <a:t>ответа</a:t>
            </a:r>
            <a:r>
              <a:rPr sz="2200" spc="-15" dirty="0">
                <a:latin typeface="Verdana"/>
                <a:cs typeface="Verdana"/>
              </a:rPr>
              <a:t> </a:t>
            </a:r>
            <a:r>
              <a:rPr sz="2200" spc="-5" dirty="0">
                <a:latin typeface="Verdana"/>
                <a:cs typeface="Verdana"/>
              </a:rPr>
              <a:t>выдать:</a:t>
            </a:r>
            <a:endParaRPr sz="2200">
              <a:latin typeface="Verdana"/>
              <a:cs typeface="Verdana"/>
            </a:endParaRPr>
          </a:p>
          <a:p>
            <a:pPr marL="292100" indent="-280035">
              <a:lnSpc>
                <a:spcPts val="2520"/>
              </a:lnSpc>
              <a:buSzPct val="95454"/>
              <a:buAutoNum type="arabicPeriod"/>
              <a:tabLst>
                <a:tab pos="292735" algn="l"/>
              </a:tabLst>
            </a:pPr>
            <a:r>
              <a:rPr sz="2200" spc="-5" dirty="0">
                <a:latin typeface="Verdana"/>
                <a:cs typeface="Verdana"/>
              </a:rPr>
              <a:t>Среднее</a:t>
            </a:r>
            <a:r>
              <a:rPr sz="2200" spc="-25" dirty="0">
                <a:latin typeface="Verdana"/>
                <a:cs typeface="Verdana"/>
              </a:rPr>
              <a:t> </a:t>
            </a:r>
            <a:r>
              <a:rPr sz="2200" spc="-5" dirty="0">
                <a:latin typeface="Verdana"/>
                <a:cs typeface="Verdana"/>
              </a:rPr>
              <a:t>значение</a:t>
            </a:r>
            <a:r>
              <a:rPr sz="2200" spc="-25" dirty="0">
                <a:latin typeface="Verdana"/>
                <a:cs typeface="Verdana"/>
              </a:rPr>
              <a:t> </a:t>
            </a:r>
            <a:r>
              <a:rPr sz="2200" spc="-5" dirty="0">
                <a:latin typeface="Verdana"/>
                <a:cs typeface="Verdana"/>
              </a:rPr>
              <a:t>(если</a:t>
            </a:r>
            <a:r>
              <a:rPr sz="2200" spc="-25" dirty="0">
                <a:latin typeface="Verdana"/>
                <a:cs typeface="Verdana"/>
              </a:rPr>
              <a:t> </a:t>
            </a:r>
            <a:r>
              <a:rPr sz="2200" spc="-5" dirty="0">
                <a:latin typeface="Verdana"/>
                <a:cs typeface="Verdana"/>
              </a:rPr>
              <a:t>предсказывается</a:t>
            </a:r>
            <a:r>
              <a:rPr sz="2200" spc="-20" dirty="0">
                <a:latin typeface="Verdana"/>
                <a:cs typeface="Verdana"/>
              </a:rPr>
              <a:t> </a:t>
            </a:r>
            <a:r>
              <a:rPr sz="2200" spc="-5" dirty="0">
                <a:latin typeface="Verdana"/>
                <a:cs typeface="Verdana"/>
              </a:rPr>
              <a:t>числовой</a:t>
            </a:r>
            <a:endParaRPr sz="2200">
              <a:latin typeface="Verdana"/>
              <a:cs typeface="Verdana"/>
            </a:endParaRPr>
          </a:p>
          <a:p>
            <a:pPr marL="151765">
              <a:lnSpc>
                <a:spcPts val="2625"/>
              </a:lnSpc>
            </a:pPr>
            <a:r>
              <a:rPr sz="2200" spc="-5" dirty="0">
                <a:latin typeface="Verdana"/>
                <a:cs typeface="Verdana"/>
              </a:rPr>
              <a:t>признак).</a:t>
            </a:r>
            <a:endParaRPr sz="2200">
              <a:latin typeface="Verdana"/>
              <a:cs typeface="Verdana"/>
            </a:endParaRPr>
          </a:p>
          <a:p>
            <a:pPr marL="151765" marR="1274445" indent="-139700">
              <a:lnSpc>
                <a:spcPts val="2630"/>
              </a:lnSpc>
              <a:spcBef>
                <a:spcPts val="90"/>
              </a:spcBef>
              <a:buSzPct val="95454"/>
              <a:buAutoNum type="arabicPeriod" startAt="2"/>
              <a:tabLst>
                <a:tab pos="292735" algn="l"/>
              </a:tabLst>
            </a:pPr>
            <a:r>
              <a:rPr sz="2200" spc="-5" dirty="0">
                <a:latin typeface="Verdana"/>
                <a:cs typeface="Verdana"/>
              </a:rPr>
              <a:t>Метку преобладающего класса (если </a:t>
            </a:r>
            <a:r>
              <a:rPr sz="2200" dirty="0">
                <a:latin typeface="Verdana"/>
                <a:cs typeface="Verdana"/>
              </a:rPr>
              <a:t> </a:t>
            </a:r>
            <a:r>
              <a:rPr sz="2200" spc="-5" dirty="0">
                <a:latin typeface="Verdana"/>
                <a:cs typeface="Verdana"/>
              </a:rPr>
              <a:t>предсказывается</a:t>
            </a:r>
            <a:r>
              <a:rPr sz="2200" spc="-50" dirty="0">
                <a:latin typeface="Verdana"/>
                <a:cs typeface="Verdana"/>
              </a:rPr>
              <a:t> </a:t>
            </a:r>
            <a:r>
              <a:rPr sz="2200" spc="-5" dirty="0">
                <a:latin typeface="Verdana"/>
                <a:cs typeface="Verdana"/>
              </a:rPr>
              <a:t>категориальный</a:t>
            </a:r>
            <a:r>
              <a:rPr sz="2200" spc="-45" dirty="0">
                <a:latin typeface="Verdana"/>
                <a:cs typeface="Verdana"/>
              </a:rPr>
              <a:t> </a:t>
            </a:r>
            <a:r>
              <a:rPr sz="2200" spc="-5" dirty="0">
                <a:latin typeface="Verdana"/>
                <a:cs typeface="Verdana"/>
              </a:rPr>
              <a:t>признак).</a:t>
            </a:r>
            <a:endParaRPr sz="2200">
              <a:latin typeface="Verdana"/>
              <a:cs typeface="Verdana"/>
            </a:endParaRPr>
          </a:p>
          <a:p>
            <a:pPr>
              <a:lnSpc>
                <a:spcPct val="100000"/>
              </a:lnSpc>
            </a:pPr>
            <a:endParaRPr sz="2150">
              <a:latin typeface="Verdana"/>
              <a:cs typeface="Verdana"/>
            </a:endParaRPr>
          </a:p>
          <a:p>
            <a:pPr marL="151765" marR="972185">
              <a:lnSpc>
                <a:spcPts val="2630"/>
              </a:lnSpc>
            </a:pPr>
            <a:r>
              <a:rPr sz="2200" dirty="0">
                <a:latin typeface="Verdana"/>
                <a:cs typeface="Verdana"/>
              </a:rPr>
              <a:t>А </a:t>
            </a:r>
            <a:r>
              <a:rPr sz="2200" spc="-5" dirty="0">
                <a:latin typeface="Verdana"/>
                <a:cs typeface="Verdana"/>
              </a:rPr>
              <a:t>как построить несколько деревьев по одной </a:t>
            </a:r>
            <a:r>
              <a:rPr sz="2200" spc="-760" dirty="0">
                <a:latin typeface="Verdana"/>
                <a:cs typeface="Verdana"/>
              </a:rPr>
              <a:t> </a:t>
            </a:r>
            <a:r>
              <a:rPr sz="2200" spc="-5" dirty="0">
                <a:latin typeface="Verdana"/>
                <a:cs typeface="Verdana"/>
              </a:rPr>
              <a:t>выборке?</a:t>
            </a:r>
            <a:endParaRPr sz="2200">
              <a:latin typeface="Verdana"/>
              <a:cs typeface="Verdan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79712" y="1059582"/>
            <a:ext cx="4571999" cy="34290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3025" y="425734"/>
            <a:ext cx="7750809" cy="4027804"/>
          </a:xfrm>
          <a:prstGeom prst="rect">
            <a:avLst/>
          </a:prstGeom>
        </p:spPr>
        <p:txBody>
          <a:bodyPr vert="horz" wrap="square" lIns="0" tIns="24765" rIns="0" bIns="0" rtlCol="0">
            <a:spAutoFit/>
          </a:bodyPr>
          <a:lstStyle/>
          <a:p>
            <a:pPr marL="12700" marR="5080">
              <a:lnSpc>
                <a:spcPts val="2630"/>
              </a:lnSpc>
              <a:spcBef>
                <a:spcPts val="195"/>
              </a:spcBef>
            </a:pPr>
            <a:r>
              <a:rPr sz="2200" spc="-5" dirty="0">
                <a:latin typeface="Verdana"/>
                <a:cs typeface="Verdana"/>
              </a:rPr>
              <a:t>Для простоты далее будем предполагать, что все </a:t>
            </a:r>
            <a:r>
              <a:rPr sz="2200" dirty="0">
                <a:latin typeface="Verdana"/>
                <a:cs typeface="Verdana"/>
              </a:rPr>
              <a:t> </a:t>
            </a:r>
            <a:r>
              <a:rPr sz="2200" spc="-5" dirty="0">
                <a:latin typeface="Verdana"/>
                <a:cs typeface="Verdana"/>
              </a:rPr>
              <a:t>признаки бинарные (случай не бинарных признаков </a:t>
            </a:r>
            <a:r>
              <a:rPr sz="2200" spc="-760" dirty="0">
                <a:latin typeface="Verdana"/>
                <a:cs typeface="Verdana"/>
              </a:rPr>
              <a:t> </a:t>
            </a:r>
            <a:r>
              <a:rPr sz="2200" spc="-5" dirty="0">
                <a:latin typeface="Verdana"/>
                <a:cs typeface="Verdana"/>
              </a:rPr>
              <a:t>см. </a:t>
            </a:r>
            <a:r>
              <a:rPr sz="2200" dirty="0">
                <a:latin typeface="Verdana"/>
                <a:cs typeface="Verdana"/>
              </a:rPr>
              <a:t>в </a:t>
            </a:r>
            <a:r>
              <a:rPr sz="2200" spc="-5" dirty="0">
                <a:latin typeface="Verdana"/>
                <a:cs typeface="Verdana"/>
              </a:rPr>
              <a:t>[1]). Например, вот задача </a:t>
            </a:r>
            <a:r>
              <a:rPr sz="2200" dirty="0">
                <a:latin typeface="Verdana"/>
                <a:cs typeface="Verdana"/>
              </a:rPr>
              <a:t>о </a:t>
            </a:r>
            <a:r>
              <a:rPr sz="2200" spc="-5" dirty="0">
                <a:latin typeface="Verdana"/>
                <a:cs typeface="Verdana"/>
              </a:rPr>
              <a:t>предсказании </a:t>
            </a:r>
            <a:r>
              <a:rPr sz="2200" dirty="0">
                <a:latin typeface="Verdana"/>
                <a:cs typeface="Verdana"/>
              </a:rPr>
              <a:t> </a:t>
            </a:r>
            <a:r>
              <a:rPr sz="2200" spc="-5" dirty="0">
                <a:latin typeface="Verdana"/>
                <a:cs typeface="Verdana"/>
              </a:rPr>
              <a:t>результата</a:t>
            </a:r>
            <a:r>
              <a:rPr sz="2200" spc="-10" dirty="0">
                <a:latin typeface="Verdana"/>
                <a:cs typeface="Verdana"/>
              </a:rPr>
              <a:t> </a:t>
            </a:r>
            <a:r>
              <a:rPr sz="2200" spc="-5" dirty="0">
                <a:latin typeface="Verdana"/>
                <a:cs typeface="Verdana"/>
              </a:rPr>
              <a:t>матча:</a:t>
            </a:r>
            <a:endParaRPr sz="2200">
              <a:latin typeface="Verdana"/>
              <a:cs typeface="Verdana"/>
            </a:endParaRPr>
          </a:p>
          <a:p>
            <a:pPr>
              <a:lnSpc>
                <a:spcPct val="100000"/>
              </a:lnSpc>
              <a:spcBef>
                <a:spcPts val="50"/>
              </a:spcBef>
            </a:pPr>
            <a:endParaRPr sz="2100">
              <a:latin typeface="Verdana"/>
              <a:cs typeface="Verdana"/>
            </a:endParaRPr>
          </a:p>
          <a:p>
            <a:pPr marL="12700" marR="4646930">
              <a:lnSpc>
                <a:spcPts val="2630"/>
              </a:lnSpc>
            </a:pPr>
            <a:r>
              <a:rPr sz="2200" dirty="0">
                <a:latin typeface="Verdana"/>
                <a:cs typeface="Verdana"/>
              </a:rPr>
              <a:t>V</a:t>
            </a:r>
            <a:r>
              <a:rPr sz="2200" spc="-30" dirty="0">
                <a:latin typeface="Verdana"/>
                <a:cs typeface="Verdana"/>
              </a:rPr>
              <a:t> </a:t>
            </a:r>
            <a:r>
              <a:rPr sz="2200" dirty="0">
                <a:latin typeface="Verdana"/>
                <a:cs typeface="Verdana"/>
              </a:rPr>
              <a:t>–</a:t>
            </a:r>
            <a:r>
              <a:rPr sz="2200" spc="-25" dirty="0">
                <a:latin typeface="Verdana"/>
                <a:cs typeface="Verdana"/>
              </a:rPr>
              <a:t> </a:t>
            </a:r>
            <a:r>
              <a:rPr sz="2200" spc="-5" dirty="0">
                <a:latin typeface="Verdana"/>
                <a:cs typeface="Verdana"/>
              </a:rPr>
              <a:t>соперник</a:t>
            </a:r>
            <a:r>
              <a:rPr sz="2200" spc="-30" dirty="0">
                <a:latin typeface="Verdana"/>
                <a:cs typeface="Verdana"/>
              </a:rPr>
              <a:t> </a:t>
            </a:r>
            <a:r>
              <a:rPr sz="2200" spc="-5" dirty="0">
                <a:latin typeface="Verdana"/>
                <a:cs typeface="Verdana"/>
              </a:rPr>
              <a:t>выше</a:t>
            </a:r>
            <a:r>
              <a:rPr sz="2200" spc="-25" dirty="0">
                <a:latin typeface="Verdana"/>
                <a:cs typeface="Verdana"/>
              </a:rPr>
              <a:t> </a:t>
            </a:r>
            <a:r>
              <a:rPr sz="2200" dirty="0">
                <a:latin typeface="Verdana"/>
                <a:cs typeface="Verdana"/>
              </a:rPr>
              <a:t>в </a:t>
            </a:r>
            <a:r>
              <a:rPr sz="2200" spc="-760" dirty="0">
                <a:latin typeface="Verdana"/>
                <a:cs typeface="Verdana"/>
              </a:rPr>
              <a:t> </a:t>
            </a:r>
            <a:r>
              <a:rPr sz="2200" spc="-5" dirty="0">
                <a:latin typeface="Verdana"/>
                <a:cs typeface="Verdana"/>
              </a:rPr>
              <a:t>турнирной</a:t>
            </a:r>
            <a:r>
              <a:rPr sz="2200" spc="760" dirty="0">
                <a:latin typeface="Verdana"/>
                <a:cs typeface="Verdana"/>
              </a:rPr>
              <a:t> </a:t>
            </a:r>
            <a:r>
              <a:rPr sz="2200" spc="-5" dirty="0">
                <a:latin typeface="Verdana"/>
                <a:cs typeface="Verdana"/>
              </a:rPr>
              <a:t>таблице </a:t>
            </a:r>
            <a:r>
              <a:rPr sz="2200" dirty="0">
                <a:latin typeface="Verdana"/>
                <a:cs typeface="Verdana"/>
              </a:rPr>
              <a:t> D</a:t>
            </a:r>
            <a:r>
              <a:rPr sz="2200" spc="-15" dirty="0">
                <a:latin typeface="Verdana"/>
                <a:cs typeface="Verdana"/>
              </a:rPr>
              <a:t> </a:t>
            </a:r>
            <a:r>
              <a:rPr sz="2200" dirty="0">
                <a:latin typeface="Verdana"/>
                <a:cs typeface="Verdana"/>
              </a:rPr>
              <a:t>–</a:t>
            </a:r>
            <a:r>
              <a:rPr sz="2200" spc="-15" dirty="0">
                <a:latin typeface="Verdana"/>
                <a:cs typeface="Verdana"/>
              </a:rPr>
              <a:t> </a:t>
            </a:r>
            <a:r>
              <a:rPr sz="2200" spc="-5" dirty="0">
                <a:latin typeface="Verdana"/>
                <a:cs typeface="Verdana"/>
              </a:rPr>
              <a:t>играем</a:t>
            </a:r>
            <a:r>
              <a:rPr sz="2200" spc="-15" dirty="0">
                <a:latin typeface="Verdana"/>
                <a:cs typeface="Verdana"/>
              </a:rPr>
              <a:t> </a:t>
            </a:r>
            <a:r>
              <a:rPr sz="2200" spc="-5" dirty="0">
                <a:latin typeface="Verdana"/>
                <a:cs typeface="Verdana"/>
              </a:rPr>
              <a:t>дома</a:t>
            </a:r>
            <a:endParaRPr sz="2200">
              <a:latin typeface="Verdana"/>
              <a:cs typeface="Verdana"/>
            </a:endParaRPr>
          </a:p>
          <a:p>
            <a:pPr marL="12700">
              <a:lnSpc>
                <a:spcPts val="2520"/>
              </a:lnSpc>
            </a:pPr>
            <a:r>
              <a:rPr sz="2200" dirty="0">
                <a:latin typeface="Verdana"/>
                <a:cs typeface="Verdana"/>
              </a:rPr>
              <a:t>L</a:t>
            </a:r>
            <a:r>
              <a:rPr sz="2200" spc="-30" dirty="0">
                <a:latin typeface="Verdana"/>
                <a:cs typeface="Verdana"/>
              </a:rPr>
              <a:t> </a:t>
            </a:r>
            <a:r>
              <a:rPr sz="2200" dirty="0">
                <a:latin typeface="Verdana"/>
                <a:cs typeface="Verdana"/>
              </a:rPr>
              <a:t>–</a:t>
            </a:r>
            <a:r>
              <a:rPr sz="2200" spc="-30" dirty="0">
                <a:latin typeface="Verdana"/>
                <a:cs typeface="Verdana"/>
              </a:rPr>
              <a:t> </a:t>
            </a:r>
            <a:r>
              <a:rPr sz="2200" spc="-5" dirty="0">
                <a:latin typeface="Verdana"/>
                <a:cs typeface="Verdana"/>
              </a:rPr>
              <a:t>лидеры</a:t>
            </a:r>
            <a:r>
              <a:rPr sz="2200" spc="-30" dirty="0">
                <a:latin typeface="Verdana"/>
                <a:cs typeface="Verdana"/>
              </a:rPr>
              <a:t> </a:t>
            </a:r>
            <a:r>
              <a:rPr sz="2200" spc="-5" dirty="0">
                <a:latin typeface="Verdana"/>
                <a:cs typeface="Verdana"/>
              </a:rPr>
              <a:t>команды</a:t>
            </a:r>
            <a:endParaRPr sz="2200">
              <a:latin typeface="Verdana"/>
              <a:cs typeface="Verdana"/>
            </a:endParaRPr>
          </a:p>
          <a:p>
            <a:pPr marL="12700" marR="5025390" algn="just">
              <a:lnSpc>
                <a:spcPts val="2630"/>
              </a:lnSpc>
              <a:spcBef>
                <a:spcPts val="90"/>
              </a:spcBef>
            </a:pPr>
            <a:r>
              <a:rPr sz="2200" spc="-5" dirty="0">
                <a:latin typeface="Verdana"/>
                <a:cs typeface="Verdana"/>
              </a:rPr>
              <a:t>участвуют </a:t>
            </a:r>
            <a:r>
              <a:rPr sz="2200" dirty="0">
                <a:latin typeface="Verdana"/>
                <a:cs typeface="Verdana"/>
              </a:rPr>
              <a:t>в </a:t>
            </a:r>
            <a:r>
              <a:rPr sz="2200" spc="-5" dirty="0">
                <a:latin typeface="Verdana"/>
                <a:cs typeface="Verdana"/>
              </a:rPr>
              <a:t>матче </a:t>
            </a:r>
            <a:r>
              <a:rPr sz="2200" spc="-760" dirty="0">
                <a:latin typeface="Verdana"/>
                <a:cs typeface="Verdana"/>
              </a:rPr>
              <a:t> </a:t>
            </a:r>
            <a:r>
              <a:rPr sz="2200" dirty="0">
                <a:latin typeface="Verdana"/>
                <a:cs typeface="Verdana"/>
              </a:rPr>
              <a:t>R</a:t>
            </a:r>
            <a:r>
              <a:rPr sz="2200" spc="-35" dirty="0">
                <a:latin typeface="Verdana"/>
                <a:cs typeface="Verdana"/>
              </a:rPr>
              <a:t> </a:t>
            </a:r>
            <a:r>
              <a:rPr sz="2200" spc="-5" dirty="0">
                <a:latin typeface="Verdana"/>
                <a:cs typeface="Verdana"/>
              </a:rPr>
              <a:t>–во</a:t>
            </a:r>
            <a:r>
              <a:rPr sz="2200" spc="-35" dirty="0">
                <a:latin typeface="Verdana"/>
                <a:cs typeface="Verdana"/>
              </a:rPr>
              <a:t> </a:t>
            </a:r>
            <a:r>
              <a:rPr sz="2200" spc="-5" dirty="0">
                <a:latin typeface="Verdana"/>
                <a:cs typeface="Verdana"/>
              </a:rPr>
              <a:t>время</a:t>
            </a:r>
            <a:r>
              <a:rPr sz="2200" spc="-35" dirty="0">
                <a:latin typeface="Verdana"/>
                <a:cs typeface="Verdana"/>
              </a:rPr>
              <a:t> </a:t>
            </a:r>
            <a:r>
              <a:rPr sz="2200" spc="-5" dirty="0">
                <a:latin typeface="Verdana"/>
                <a:cs typeface="Verdana"/>
              </a:rPr>
              <a:t>матча </a:t>
            </a:r>
            <a:r>
              <a:rPr sz="2200" spc="-760" dirty="0">
                <a:latin typeface="Verdana"/>
                <a:cs typeface="Verdana"/>
              </a:rPr>
              <a:t> </a:t>
            </a:r>
            <a:r>
              <a:rPr sz="2200" spc="-5" dirty="0">
                <a:latin typeface="Verdana"/>
                <a:cs typeface="Verdana"/>
              </a:rPr>
              <a:t>идет</a:t>
            </a:r>
            <a:r>
              <a:rPr sz="2200" spc="-15" dirty="0">
                <a:latin typeface="Verdana"/>
                <a:cs typeface="Verdana"/>
              </a:rPr>
              <a:t> </a:t>
            </a:r>
            <a:r>
              <a:rPr sz="2200" spc="-5" dirty="0">
                <a:latin typeface="Verdana"/>
                <a:cs typeface="Verdana"/>
              </a:rPr>
              <a:t>дождь</a:t>
            </a:r>
            <a:endParaRPr sz="2200">
              <a:latin typeface="Verdana"/>
              <a:cs typeface="Verdana"/>
            </a:endParaRPr>
          </a:p>
        </p:txBody>
      </p:sp>
      <p:graphicFrame>
        <p:nvGraphicFramePr>
          <p:cNvPr id="3" name="object 3"/>
          <p:cNvGraphicFramePr>
            <a:graphicFrameLocks noGrp="1"/>
          </p:cNvGraphicFramePr>
          <p:nvPr/>
        </p:nvGraphicFramePr>
        <p:xfrm>
          <a:off x="3953073" y="1557287"/>
          <a:ext cx="5186679" cy="3106493"/>
        </p:xfrm>
        <a:graphic>
          <a:graphicData uri="http://schemas.openxmlformats.org/drawingml/2006/table">
            <a:tbl>
              <a:tblPr firstRow="1" bandRow="1">
                <a:tableStyleId>{2D5ABB26-0587-4C30-8999-92F81FD0307C}</a:tableStyleId>
              </a:tblPr>
              <a:tblGrid>
                <a:gridCol w="720090">
                  <a:extLst>
                    <a:ext uri="{9D8B030D-6E8A-4147-A177-3AD203B41FA5}">
                      <a16:colId xmlns:a16="http://schemas.microsoft.com/office/drawing/2014/main" val="20000"/>
                    </a:ext>
                  </a:extLst>
                </a:gridCol>
                <a:gridCol w="864235">
                  <a:extLst>
                    <a:ext uri="{9D8B030D-6E8A-4147-A177-3AD203B41FA5}">
                      <a16:colId xmlns:a16="http://schemas.microsoft.com/office/drawing/2014/main" val="20001"/>
                    </a:ext>
                  </a:extLst>
                </a:gridCol>
                <a:gridCol w="792480">
                  <a:extLst>
                    <a:ext uri="{9D8B030D-6E8A-4147-A177-3AD203B41FA5}">
                      <a16:colId xmlns:a16="http://schemas.microsoft.com/office/drawing/2014/main" val="20002"/>
                    </a:ext>
                  </a:extLst>
                </a:gridCol>
                <a:gridCol w="1008380">
                  <a:extLst>
                    <a:ext uri="{9D8B030D-6E8A-4147-A177-3AD203B41FA5}">
                      <a16:colId xmlns:a16="http://schemas.microsoft.com/office/drawing/2014/main" val="20003"/>
                    </a:ext>
                  </a:extLst>
                </a:gridCol>
                <a:gridCol w="936625">
                  <a:extLst>
                    <a:ext uri="{9D8B030D-6E8A-4147-A177-3AD203B41FA5}">
                      <a16:colId xmlns:a16="http://schemas.microsoft.com/office/drawing/2014/main" val="20004"/>
                    </a:ext>
                  </a:extLst>
                </a:gridCol>
                <a:gridCol w="864869">
                  <a:extLst>
                    <a:ext uri="{9D8B030D-6E8A-4147-A177-3AD203B41FA5}">
                      <a16:colId xmlns:a16="http://schemas.microsoft.com/office/drawing/2014/main" val="20005"/>
                    </a:ext>
                  </a:extLst>
                </a:gridCol>
              </a:tblGrid>
              <a:tr h="510549">
                <a:tc>
                  <a:txBody>
                    <a:bodyPr/>
                    <a:lstStyle/>
                    <a:p>
                      <a:pPr marL="85725" marR="107314">
                        <a:lnSpc>
                          <a:spcPts val="1650"/>
                        </a:lnSpc>
                        <a:spcBef>
                          <a:spcPts val="320"/>
                        </a:spcBef>
                      </a:pPr>
                      <a:r>
                        <a:rPr sz="1400" b="1" dirty="0">
                          <a:solidFill>
                            <a:srgbClr val="FFFFFF"/>
                          </a:solidFill>
                          <a:latin typeface="Arial"/>
                          <a:cs typeface="Arial"/>
                        </a:rPr>
                        <a:t>№ </a:t>
                      </a:r>
                      <a:r>
                        <a:rPr sz="1400" b="1" spc="5" dirty="0">
                          <a:solidFill>
                            <a:srgbClr val="FFFFFF"/>
                          </a:solidFill>
                          <a:latin typeface="Arial"/>
                          <a:cs typeface="Arial"/>
                        </a:rPr>
                        <a:t> </a:t>
                      </a:r>
                      <a:r>
                        <a:rPr sz="1400" b="1" spc="-5" dirty="0">
                          <a:solidFill>
                            <a:srgbClr val="FFFFFF"/>
                          </a:solidFill>
                          <a:latin typeface="Arial"/>
                          <a:cs typeface="Arial"/>
                        </a:rPr>
                        <a:t>матча</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34620">
                        <a:lnSpc>
                          <a:spcPts val="1650"/>
                        </a:lnSpc>
                        <a:spcBef>
                          <a:spcPts val="320"/>
                        </a:spcBef>
                      </a:pPr>
                      <a:r>
                        <a:rPr sz="1400" b="1" spc="-5" dirty="0">
                          <a:solidFill>
                            <a:srgbClr val="FFFFFF"/>
                          </a:solidFill>
                          <a:latin typeface="Arial"/>
                          <a:cs typeface="Arial"/>
                        </a:rPr>
                        <a:t>Выше?  </a:t>
                      </a:r>
                      <a:r>
                        <a:rPr sz="1400" b="1" dirty="0">
                          <a:solidFill>
                            <a:srgbClr val="FFFFFF"/>
                          </a:solidFill>
                          <a:latin typeface="Arial"/>
                          <a:cs typeface="Arial"/>
                        </a:rPr>
                        <a:t>(V)</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25095">
                        <a:lnSpc>
                          <a:spcPts val="1650"/>
                        </a:lnSpc>
                        <a:spcBef>
                          <a:spcPts val="320"/>
                        </a:spcBef>
                      </a:pPr>
                      <a:r>
                        <a:rPr sz="1400" b="1" spc="-5" dirty="0">
                          <a:solidFill>
                            <a:srgbClr val="FFFFFF"/>
                          </a:solidFill>
                          <a:latin typeface="Arial"/>
                          <a:cs typeface="Arial"/>
                        </a:rPr>
                        <a:t>Дома?  </a:t>
                      </a:r>
                      <a:r>
                        <a:rPr sz="1400" b="1" dirty="0">
                          <a:solidFill>
                            <a:srgbClr val="FFFFFF"/>
                          </a:solidFill>
                          <a:latin typeface="Arial"/>
                          <a:cs typeface="Arial"/>
                        </a:rPr>
                        <a:t>(D)</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00965">
                        <a:lnSpc>
                          <a:spcPts val="1650"/>
                        </a:lnSpc>
                        <a:spcBef>
                          <a:spcPts val="320"/>
                        </a:spcBef>
                      </a:pPr>
                      <a:r>
                        <a:rPr sz="1400" b="1" spc="-5" dirty="0">
                          <a:solidFill>
                            <a:srgbClr val="FFFFFF"/>
                          </a:solidFill>
                          <a:latin typeface="Arial"/>
                          <a:cs typeface="Arial"/>
                        </a:rPr>
                        <a:t>Лидеры?  </a:t>
                      </a:r>
                      <a:r>
                        <a:rPr sz="1400" b="1" dirty="0">
                          <a:solidFill>
                            <a:srgbClr val="FFFFFF"/>
                          </a:solidFill>
                          <a:latin typeface="Arial"/>
                          <a:cs typeface="Arial"/>
                        </a:rPr>
                        <a:t>(L)</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51130">
                        <a:lnSpc>
                          <a:spcPts val="1650"/>
                        </a:lnSpc>
                        <a:spcBef>
                          <a:spcPts val="320"/>
                        </a:spcBef>
                      </a:pPr>
                      <a:r>
                        <a:rPr sz="1400" b="1" spc="-5" dirty="0">
                          <a:solidFill>
                            <a:srgbClr val="FFFFFF"/>
                          </a:solidFill>
                          <a:latin typeface="Arial"/>
                          <a:cs typeface="Arial"/>
                        </a:rPr>
                        <a:t>Дождь?  </a:t>
                      </a:r>
                      <a:r>
                        <a:rPr sz="1400" b="1" dirty="0">
                          <a:solidFill>
                            <a:srgbClr val="FFFFFF"/>
                          </a:solidFill>
                          <a:latin typeface="Arial"/>
                          <a:cs typeface="Arial"/>
                        </a:rPr>
                        <a:t>(R)</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14935">
                        <a:lnSpc>
                          <a:spcPts val="1650"/>
                        </a:lnSpc>
                        <a:spcBef>
                          <a:spcPts val="320"/>
                        </a:spcBef>
                      </a:pPr>
                      <a:r>
                        <a:rPr sz="1400" b="1" spc="-5" dirty="0">
                          <a:solidFill>
                            <a:srgbClr val="FFFFFF"/>
                          </a:solidFill>
                          <a:latin typeface="Arial"/>
                          <a:cs typeface="Arial"/>
                        </a:rPr>
                        <a:t>Победа  </a:t>
                      </a:r>
                      <a:r>
                        <a:rPr sz="1400" b="1" dirty="0">
                          <a:solidFill>
                            <a:srgbClr val="FFFFFF"/>
                          </a:solidFill>
                          <a:latin typeface="Arial"/>
                          <a:cs typeface="Arial"/>
                        </a:rPr>
                        <a:t>(Y)</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370849">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r h="370849">
                <a:tc>
                  <a:txBody>
                    <a:bodyPr/>
                    <a:lstStyle/>
                    <a:p>
                      <a:pPr marL="85725">
                        <a:lnSpc>
                          <a:spcPct val="100000"/>
                        </a:lnSpc>
                        <a:spcBef>
                          <a:spcPts val="244"/>
                        </a:spcBef>
                      </a:pPr>
                      <a:r>
                        <a:rPr sz="1400" dirty="0">
                          <a:latin typeface="Arial MT"/>
                          <a:cs typeface="Arial MT"/>
                        </a:rPr>
                        <a:t>2</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2"/>
                  </a:ext>
                </a:extLst>
              </a:tr>
              <a:tr h="370849">
                <a:tc>
                  <a:txBody>
                    <a:bodyPr/>
                    <a:lstStyle/>
                    <a:p>
                      <a:pPr marL="85725">
                        <a:lnSpc>
                          <a:spcPct val="100000"/>
                        </a:lnSpc>
                        <a:spcBef>
                          <a:spcPts val="244"/>
                        </a:spcBef>
                      </a:pPr>
                      <a:r>
                        <a:rPr sz="1400" dirty="0">
                          <a:latin typeface="Arial MT"/>
                          <a:cs typeface="Arial MT"/>
                        </a:rPr>
                        <a:t>3</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3"/>
                  </a:ext>
                </a:extLst>
              </a:tr>
              <a:tr h="370850">
                <a:tc>
                  <a:txBody>
                    <a:bodyPr/>
                    <a:lstStyle/>
                    <a:p>
                      <a:pPr marL="85725">
                        <a:lnSpc>
                          <a:spcPct val="100000"/>
                        </a:lnSpc>
                        <a:spcBef>
                          <a:spcPts val="244"/>
                        </a:spcBef>
                      </a:pPr>
                      <a:r>
                        <a:rPr sz="1400" dirty="0">
                          <a:latin typeface="Arial MT"/>
                          <a:cs typeface="Arial MT"/>
                        </a:rPr>
                        <a:t>4</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4"/>
                  </a:ext>
                </a:extLst>
              </a:tr>
              <a:tr h="370849">
                <a:tc>
                  <a:txBody>
                    <a:bodyPr/>
                    <a:lstStyle/>
                    <a:p>
                      <a:pPr marL="85725">
                        <a:lnSpc>
                          <a:spcPct val="100000"/>
                        </a:lnSpc>
                        <a:spcBef>
                          <a:spcPts val="244"/>
                        </a:spcBef>
                      </a:pPr>
                      <a:r>
                        <a:rPr sz="1400" dirty="0">
                          <a:latin typeface="Arial MT"/>
                          <a:cs typeface="Arial MT"/>
                        </a:rPr>
                        <a:t>5</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5"/>
                  </a:ext>
                </a:extLst>
              </a:tr>
              <a:tr h="370849">
                <a:tc>
                  <a:txBody>
                    <a:bodyPr/>
                    <a:lstStyle/>
                    <a:p>
                      <a:pPr marL="85725">
                        <a:lnSpc>
                          <a:spcPct val="100000"/>
                        </a:lnSpc>
                        <a:spcBef>
                          <a:spcPts val="244"/>
                        </a:spcBef>
                      </a:pPr>
                      <a:r>
                        <a:rPr sz="1400" dirty="0">
                          <a:latin typeface="Arial MT"/>
                          <a:cs typeface="Arial MT"/>
                        </a:rPr>
                        <a:t>6</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6"/>
                  </a:ext>
                </a:extLst>
              </a:tr>
              <a:tr h="370849">
                <a:tc>
                  <a:txBody>
                    <a:bodyPr/>
                    <a:lstStyle/>
                    <a:p>
                      <a:pPr marL="85725">
                        <a:lnSpc>
                          <a:spcPct val="100000"/>
                        </a:lnSpc>
                        <a:spcBef>
                          <a:spcPts val="240"/>
                        </a:spcBef>
                      </a:pPr>
                      <a:r>
                        <a:rPr sz="1400" dirty="0">
                          <a:latin typeface="Arial MT"/>
                          <a:cs typeface="Arial MT"/>
                        </a:rPr>
                        <a:t>7</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1</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0</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1</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1</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0</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426910"/>
            <a:ext cx="6637020" cy="520655"/>
          </a:xfrm>
          <a:prstGeom prst="rect">
            <a:avLst/>
          </a:prstGeom>
        </p:spPr>
        <p:txBody>
          <a:bodyPr vert="horz" wrap="square" lIns="0" tIns="12700" rIns="0" bIns="0" rtlCol="0">
            <a:spAutoFit/>
          </a:bodyPr>
          <a:lstStyle/>
          <a:p>
            <a:pPr marL="12700">
              <a:lnSpc>
                <a:spcPct val="100000"/>
              </a:lnSpc>
              <a:spcBef>
                <a:spcPts val="100"/>
              </a:spcBef>
            </a:pPr>
            <a:r>
              <a:rPr dirty="0"/>
              <a:t>Строительство случайных деревьев</a:t>
            </a:r>
          </a:p>
        </p:txBody>
      </p:sp>
      <p:sp>
        <p:nvSpPr>
          <p:cNvPr id="3" name="object 3"/>
          <p:cNvSpPr txBox="1"/>
          <p:nvPr/>
        </p:nvSpPr>
        <p:spPr>
          <a:xfrm>
            <a:off x="468561" y="1072789"/>
            <a:ext cx="7563484" cy="2980431"/>
          </a:xfrm>
          <a:prstGeom prst="rect">
            <a:avLst/>
          </a:prstGeom>
        </p:spPr>
        <p:txBody>
          <a:bodyPr vert="horz" wrap="square" lIns="0" tIns="27940" rIns="0" bIns="0" rtlCol="0">
            <a:spAutoFit/>
          </a:bodyPr>
          <a:lstStyle/>
          <a:p>
            <a:pPr marL="12700" marR="5080">
              <a:lnSpc>
                <a:spcPts val="2850"/>
              </a:lnSpc>
              <a:spcBef>
                <a:spcPts val="220"/>
              </a:spcBef>
              <a:buAutoNum type="arabicPeriod"/>
              <a:tabLst>
                <a:tab pos="351155" algn="l"/>
              </a:tabLst>
            </a:pPr>
            <a:r>
              <a:rPr sz="2400" dirty="0">
                <a:latin typeface="Arial MT"/>
                <a:cs typeface="Arial MT"/>
              </a:rPr>
              <a:t>Выбирается подвыборка обучающей выборки – по  ней строится дерево (для каждого дерева — своя  подвыборка).</a:t>
            </a:r>
            <a:endParaRPr sz="2400">
              <a:latin typeface="Arial MT"/>
              <a:cs typeface="Arial MT"/>
            </a:endParaRPr>
          </a:p>
          <a:p>
            <a:pPr marL="12700" marR="8890">
              <a:lnSpc>
                <a:spcPts val="2850"/>
              </a:lnSpc>
              <a:buAutoNum type="arabicPeriod"/>
              <a:tabLst>
                <a:tab pos="351155" algn="l"/>
              </a:tabLst>
            </a:pPr>
            <a:r>
              <a:rPr sz="2400" dirty="0">
                <a:latin typeface="Arial MT"/>
                <a:cs typeface="Arial MT"/>
              </a:rPr>
              <a:t>Для построения каждого расщепления в дереве  просматриваем p случайных признаков (для каждого  нового расщепления — свои случайные признаки).</a:t>
            </a:r>
            <a:endParaRPr sz="2400">
              <a:latin typeface="Arial MT"/>
              <a:cs typeface="Arial MT"/>
            </a:endParaRPr>
          </a:p>
          <a:p>
            <a:pPr marL="12700" marR="172720">
              <a:lnSpc>
                <a:spcPts val="2850"/>
              </a:lnSpc>
              <a:buAutoNum type="arabicPeriod"/>
              <a:tabLst>
                <a:tab pos="351155" algn="l"/>
              </a:tabLst>
            </a:pPr>
            <a:r>
              <a:rPr sz="2400" dirty="0">
                <a:latin typeface="Arial MT"/>
                <a:cs typeface="Arial MT"/>
              </a:rPr>
              <a:t>Выбираем наилучшие признак и расщепление по  нему (по заранее заданному критерию) и т.д.</a:t>
            </a:r>
            <a:endParaRPr sz="2400">
              <a:latin typeface="Arial MT"/>
              <a:cs typeface="Arial M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485561"/>
            <a:ext cx="4631055" cy="360680"/>
          </a:xfrm>
          <a:prstGeom prst="rect">
            <a:avLst/>
          </a:prstGeom>
        </p:spPr>
        <p:txBody>
          <a:bodyPr vert="horz" wrap="square" lIns="0" tIns="12700" rIns="0" bIns="0" rtlCol="0">
            <a:spAutoFit/>
          </a:bodyPr>
          <a:lstStyle/>
          <a:p>
            <a:pPr marL="12700">
              <a:lnSpc>
                <a:spcPct val="100000"/>
              </a:lnSpc>
              <a:spcBef>
                <a:spcPts val="100"/>
              </a:spcBef>
            </a:pPr>
            <a:r>
              <a:rPr sz="2200" dirty="0"/>
              <a:t>Использованная литература</a:t>
            </a:r>
            <a:endParaRPr sz="2200"/>
          </a:p>
        </p:txBody>
      </p:sp>
      <p:sp>
        <p:nvSpPr>
          <p:cNvPr id="3" name="object 3"/>
          <p:cNvSpPr txBox="1"/>
          <p:nvPr/>
        </p:nvSpPr>
        <p:spPr>
          <a:xfrm>
            <a:off x="366762" y="1434739"/>
            <a:ext cx="8153400" cy="2887970"/>
          </a:xfrm>
          <a:prstGeom prst="rect">
            <a:avLst/>
          </a:prstGeom>
        </p:spPr>
        <p:txBody>
          <a:bodyPr vert="horz" wrap="square" lIns="0" tIns="27940" rIns="0" bIns="0" rtlCol="0">
            <a:spAutoFit/>
          </a:bodyPr>
          <a:lstStyle/>
          <a:p>
            <a:pPr marL="571500" marR="184150" indent="-559435">
              <a:lnSpc>
                <a:spcPts val="2850"/>
              </a:lnSpc>
              <a:spcBef>
                <a:spcPts val="220"/>
              </a:spcBef>
              <a:buClr>
                <a:srgbClr val="000000"/>
              </a:buClr>
              <a:buAutoNum type="arabicPeriod"/>
              <a:tabLst>
                <a:tab pos="571500" algn="l"/>
                <a:tab pos="572135" algn="l"/>
              </a:tabLst>
            </a:pPr>
            <a:r>
              <a:rPr sz="2400" u="heavy" dirty="0">
                <a:solidFill>
                  <a:srgbClr val="0097A7"/>
                </a:solidFill>
                <a:uFill>
                  <a:solidFill>
                    <a:srgbClr val="0097A7"/>
                  </a:solidFill>
                </a:uFill>
                <a:latin typeface="Arial MT"/>
                <a:cs typeface="Arial MT"/>
                <a:hlinkClick r:id="rId2"/>
              </a:rPr>
              <a:t>https://habrahabr.ru/company/ods/blog/322534/</a:t>
            </a:r>
            <a:r>
              <a:rPr sz="2400" dirty="0">
                <a:solidFill>
                  <a:srgbClr val="0097A7"/>
                </a:solidFill>
                <a:latin typeface="Arial MT"/>
                <a:cs typeface="Arial MT"/>
                <a:hlinkClick r:id="rId2"/>
              </a:rPr>
              <a:t> </a:t>
            </a:r>
            <a:r>
              <a:rPr sz="2400" dirty="0">
                <a:latin typeface="Arial MT"/>
                <a:cs typeface="Arial MT"/>
              </a:rPr>
              <a:t>(здесь  же про энтропию и не бинарные признаки)</a:t>
            </a:r>
            <a:endParaRPr sz="2400">
              <a:latin typeface="Arial MT"/>
              <a:cs typeface="Arial MT"/>
            </a:endParaRPr>
          </a:p>
          <a:p>
            <a:pPr marL="571500" marR="139065" indent="-559435">
              <a:lnSpc>
                <a:spcPts val="2850"/>
              </a:lnSpc>
              <a:buAutoNum type="arabicPeriod"/>
              <a:tabLst>
                <a:tab pos="571500" algn="l"/>
                <a:tab pos="572135" algn="l"/>
              </a:tabLst>
            </a:pPr>
            <a:r>
              <a:rPr sz="2400" dirty="0">
                <a:latin typeface="Arial MT"/>
                <a:cs typeface="Arial MT"/>
              </a:rPr>
              <a:t>Лекции Воронцова по деревьям  </a:t>
            </a:r>
            <a:r>
              <a:rPr sz="2400" u="heavy" dirty="0">
                <a:solidFill>
                  <a:srgbClr val="0097A7"/>
                </a:solidFill>
                <a:uFill>
                  <a:solidFill>
                    <a:srgbClr val="0097A7"/>
                  </a:solidFill>
                </a:uFill>
                <a:latin typeface="Arial MT"/>
                <a:cs typeface="Arial MT"/>
                <a:hlinkClick r:id="rId3"/>
              </a:rPr>
              <a:t>http://www.machinelearning.ru/wiki/images/3/3e/Voron- </a:t>
            </a:r>
            <a:r>
              <a:rPr sz="2400" dirty="0">
                <a:solidFill>
                  <a:srgbClr val="0097A7"/>
                </a:solidFill>
                <a:latin typeface="Arial MT"/>
                <a:cs typeface="Arial MT"/>
              </a:rPr>
              <a:t> </a:t>
            </a:r>
            <a:r>
              <a:rPr sz="2400" u="heavy" dirty="0">
                <a:solidFill>
                  <a:srgbClr val="0097A7"/>
                </a:solidFill>
                <a:uFill>
                  <a:solidFill>
                    <a:srgbClr val="0097A7"/>
                  </a:solidFill>
                </a:uFill>
                <a:latin typeface="Arial MT"/>
                <a:cs typeface="Arial MT"/>
                <a:hlinkClick r:id="rId3"/>
              </a:rPr>
              <a:t>ML-Logic.pdf</a:t>
            </a:r>
            <a:endParaRPr sz="2400">
              <a:latin typeface="Arial MT"/>
              <a:cs typeface="Arial MT"/>
            </a:endParaRPr>
          </a:p>
          <a:p>
            <a:pPr marL="571500" indent="-551180">
              <a:lnSpc>
                <a:spcPts val="2520"/>
              </a:lnSpc>
              <a:buClr>
                <a:srgbClr val="000000"/>
              </a:buClr>
              <a:buAutoNum type="arabicPeriod"/>
              <a:tabLst>
                <a:tab pos="571500" algn="l"/>
                <a:tab pos="572135" algn="l"/>
              </a:tabLst>
            </a:pPr>
            <a:r>
              <a:rPr sz="2200" u="heavy" dirty="0">
                <a:solidFill>
                  <a:srgbClr val="0097A7"/>
                </a:solidFill>
                <a:uFill>
                  <a:solidFill>
                    <a:srgbClr val="0097A7"/>
                  </a:solidFill>
                </a:uFill>
                <a:latin typeface="Arial MT"/>
                <a:cs typeface="Arial MT"/>
                <a:hlinkClick r:id="rId4"/>
              </a:rPr>
              <a:t>https://logic.pdmi.ras.ru/~sergey/teaching/ml/notes-01-dectre</a:t>
            </a:r>
            <a:endParaRPr sz="2200">
              <a:latin typeface="Arial MT"/>
              <a:cs typeface="Arial MT"/>
            </a:endParaRPr>
          </a:p>
          <a:p>
            <a:pPr marL="571500" marR="5080">
              <a:lnSpc>
                <a:spcPts val="2630"/>
              </a:lnSpc>
              <a:spcBef>
                <a:spcPts val="85"/>
              </a:spcBef>
            </a:pPr>
            <a:r>
              <a:rPr sz="2200" u="heavy" dirty="0">
                <a:solidFill>
                  <a:srgbClr val="0097A7"/>
                </a:solidFill>
                <a:uFill>
                  <a:solidFill>
                    <a:srgbClr val="0097A7"/>
                  </a:solidFill>
                </a:uFill>
                <a:latin typeface="Arial MT"/>
                <a:cs typeface="Arial MT"/>
                <a:hlinkClick r:id="rId4"/>
              </a:rPr>
              <a:t>es.pdf</a:t>
            </a:r>
            <a:r>
              <a:rPr sz="2200" dirty="0">
                <a:solidFill>
                  <a:srgbClr val="0097A7"/>
                </a:solidFill>
                <a:latin typeface="Arial MT"/>
                <a:cs typeface="Arial MT"/>
                <a:hlinkClick r:id="rId4"/>
              </a:rPr>
              <a:t> </a:t>
            </a:r>
            <a:r>
              <a:rPr sz="2200" dirty="0">
                <a:latin typeface="Arial MT"/>
                <a:cs typeface="Arial MT"/>
              </a:rPr>
              <a:t>(здесь пример про предсказание результата матча,  но дерево строится с помощью энтропии (а не Джини))</a:t>
            </a:r>
            <a:endParaRPr sz="2200">
              <a:latin typeface="Arial MT"/>
              <a:cs typeface="Arial M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133350"/>
            <a:ext cx="8515350" cy="520655"/>
          </a:xfrm>
          <a:prstGeom prst="rect">
            <a:avLst/>
          </a:prstGeom>
        </p:spPr>
        <p:txBody>
          <a:bodyPr vert="horz" wrap="square" lIns="0" tIns="12700" rIns="0" bIns="0" rtlCol="0">
            <a:spAutoFit/>
          </a:bodyPr>
          <a:lstStyle/>
          <a:p>
            <a:pPr marL="12700" marR="5080">
              <a:lnSpc>
                <a:spcPct val="100000"/>
              </a:lnSpc>
              <a:spcBef>
                <a:spcPts val="100"/>
              </a:spcBef>
            </a:pPr>
            <a:r>
              <a:rPr spc="-5" dirty="0"/>
              <a:t>Как</a:t>
            </a:r>
            <a:r>
              <a:rPr spc="-30" dirty="0"/>
              <a:t> </a:t>
            </a:r>
            <a:r>
              <a:rPr spc="-5" dirty="0"/>
              <a:t>найти</a:t>
            </a:r>
            <a:r>
              <a:rPr spc="-30" dirty="0"/>
              <a:t> </a:t>
            </a:r>
            <a:r>
              <a:rPr spc="-5" dirty="0"/>
              <a:t>оптимальный</a:t>
            </a:r>
            <a:r>
              <a:rPr spc="-25" dirty="0"/>
              <a:t> </a:t>
            </a:r>
            <a:r>
              <a:rPr spc="-5" dirty="0"/>
              <a:t>признак</a:t>
            </a:r>
            <a:r>
              <a:rPr spc="-30" dirty="0"/>
              <a:t> </a:t>
            </a:r>
            <a:r>
              <a:rPr spc="-5" dirty="0"/>
              <a:t>для </a:t>
            </a:r>
            <a:r>
              <a:rPr spc="-840" dirty="0"/>
              <a:t> </a:t>
            </a:r>
            <a:r>
              <a:rPr spc="-5" dirty="0"/>
              <a:t>ветвления</a:t>
            </a:r>
          </a:p>
        </p:txBody>
      </p:sp>
      <p:sp>
        <p:nvSpPr>
          <p:cNvPr id="3" name="object 3"/>
          <p:cNvSpPr txBox="1"/>
          <p:nvPr/>
        </p:nvSpPr>
        <p:spPr>
          <a:xfrm>
            <a:off x="457200" y="742950"/>
            <a:ext cx="7785734" cy="3325398"/>
          </a:xfrm>
          <a:prstGeom prst="rect">
            <a:avLst/>
          </a:prstGeom>
        </p:spPr>
        <p:txBody>
          <a:bodyPr vert="horz" wrap="square" lIns="0" tIns="24765" rIns="0" bIns="0" rtlCol="0">
            <a:spAutoFit/>
          </a:bodyPr>
          <a:lstStyle/>
          <a:p>
            <a:pPr marL="151765" marR="934719">
              <a:lnSpc>
                <a:spcPct val="200000"/>
              </a:lnSpc>
              <a:spcBef>
                <a:spcPts val="195"/>
              </a:spcBef>
            </a:pPr>
            <a:r>
              <a:rPr sz="2200" spc="-5" dirty="0">
                <a:latin typeface="Verdana"/>
                <a:cs typeface="Verdana"/>
              </a:rPr>
              <a:t>Есть несколько критериев, </a:t>
            </a:r>
            <a:r>
              <a:rPr sz="2200" spc="-5" dirty="0" err="1">
                <a:latin typeface="Verdana"/>
                <a:cs typeface="Verdana"/>
              </a:rPr>
              <a:t>каждый</a:t>
            </a:r>
            <a:r>
              <a:rPr sz="2200" spc="-5" dirty="0">
                <a:latin typeface="Verdana"/>
                <a:cs typeface="Verdana"/>
              </a:rPr>
              <a:t> </a:t>
            </a:r>
            <a:r>
              <a:rPr lang="ru-RU" sz="2200" spc="-5" dirty="0">
                <a:latin typeface="Verdana"/>
                <a:cs typeface="Verdana"/>
              </a:rPr>
              <a:t>и</a:t>
            </a:r>
            <a:r>
              <a:rPr sz="2200" dirty="0" err="1">
                <a:latin typeface="Verdana"/>
                <a:cs typeface="Verdana"/>
              </a:rPr>
              <a:t>з</a:t>
            </a:r>
            <a:r>
              <a:rPr sz="2200" dirty="0">
                <a:latin typeface="Verdana"/>
                <a:cs typeface="Verdana"/>
              </a:rPr>
              <a:t> </a:t>
            </a:r>
            <a:r>
              <a:rPr sz="2200" spc="-5" dirty="0">
                <a:latin typeface="Verdana"/>
                <a:cs typeface="Verdana"/>
              </a:rPr>
              <a:t>которых </a:t>
            </a:r>
            <a:r>
              <a:rPr sz="2200" spc="-760" dirty="0">
                <a:latin typeface="Verdana"/>
                <a:cs typeface="Verdana"/>
              </a:rPr>
              <a:t> </a:t>
            </a:r>
            <a:r>
              <a:rPr sz="2200" spc="-5" dirty="0">
                <a:latin typeface="Verdana"/>
                <a:cs typeface="Verdana"/>
              </a:rPr>
              <a:t>вычисляет</a:t>
            </a:r>
            <a:r>
              <a:rPr sz="2200" spc="-10" dirty="0">
                <a:latin typeface="Verdana"/>
                <a:cs typeface="Verdana"/>
              </a:rPr>
              <a:t> </a:t>
            </a:r>
            <a:r>
              <a:rPr sz="2200" spc="-5" dirty="0">
                <a:latin typeface="Verdana"/>
                <a:cs typeface="Verdana"/>
              </a:rPr>
              <a:t>свою</a:t>
            </a:r>
            <a:r>
              <a:rPr sz="2200" spc="-10" dirty="0">
                <a:latin typeface="Verdana"/>
                <a:cs typeface="Verdana"/>
              </a:rPr>
              <a:t> </a:t>
            </a:r>
            <a:r>
              <a:rPr sz="2200" spc="-5" dirty="0">
                <a:latin typeface="Verdana"/>
                <a:cs typeface="Verdana"/>
              </a:rPr>
              <a:t>величину:</a:t>
            </a:r>
            <a:endParaRPr sz="2200" dirty="0">
              <a:latin typeface="Verdana"/>
              <a:cs typeface="Verdana"/>
            </a:endParaRPr>
          </a:p>
          <a:p>
            <a:pPr marL="292100" indent="-280035">
              <a:lnSpc>
                <a:spcPct val="200000"/>
              </a:lnSpc>
              <a:buSzPct val="95454"/>
              <a:buAutoNum type="arabicPeriod"/>
              <a:tabLst>
                <a:tab pos="292735" algn="l"/>
              </a:tabLst>
            </a:pPr>
            <a:r>
              <a:rPr sz="2200" spc="-5" dirty="0" err="1">
                <a:latin typeface="Verdana"/>
                <a:cs typeface="Verdana"/>
              </a:rPr>
              <a:t>Энтропия</a:t>
            </a:r>
            <a:r>
              <a:rPr lang="ru-RU" sz="2200" spc="-5" dirty="0">
                <a:latin typeface="Verdana"/>
                <a:cs typeface="Verdana"/>
              </a:rPr>
              <a:t> </a:t>
            </a:r>
            <a:endParaRPr sz="2200" dirty="0">
              <a:latin typeface="Verdana"/>
              <a:cs typeface="Verdana"/>
            </a:endParaRPr>
          </a:p>
          <a:p>
            <a:pPr marL="12700" marR="5080">
              <a:lnSpc>
                <a:spcPct val="200000"/>
              </a:lnSpc>
              <a:spcBef>
                <a:spcPts val="90"/>
              </a:spcBef>
              <a:buSzPct val="95454"/>
              <a:buAutoNum type="arabicPeriod"/>
              <a:tabLst>
                <a:tab pos="292735" algn="l"/>
              </a:tabLst>
            </a:pPr>
            <a:r>
              <a:rPr sz="2200" spc="-5" dirty="0" err="1">
                <a:latin typeface="Verdana"/>
                <a:cs typeface="Verdana"/>
              </a:rPr>
              <a:t>Неопределенность</a:t>
            </a:r>
            <a:r>
              <a:rPr sz="2200" spc="-5" dirty="0">
                <a:latin typeface="Verdana"/>
                <a:cs typeface="Verdana"/>
              </a:rPr>
              <a:t> </a:t>
            </a:r>
            <a:r>
              <a:rPr sz="2200" spc="-5" dirty="0" err="1">
                <a:latin typeface="Verdana"/>
                <a:cs typeface="Verdana"/>
              </a:rPr>
              <a:t>Джини</a:t>
            </a:r>
            <a:r>
              <a:rPr lang="ru-RU" sz="2200" spc="-5" dirty="0">
                <a:latin typeface="Verdana"/>
                <a:cs typeface="Verdana"/>
              </a:rPr>
              <a:t> </a:t>
            </a:r>
          </a:p>
          <a:p>
            <a:pPr marL="12700" marR="5080">
              <a:lnSpc>
                <a:spcPct val="200000"/>
              </a:lnSpc>
              <a:spcBef>
                <a:spcPts val="90"/>
              </a:spcBef>
              <a:buSzPct val="95454"/>
              <a:tabLst>
                <a:tab pos="292735" algn="l"/>
              </a:tabLst>
            </a:pPr>
            <a:r>
              <a:rPr sz="2200" spc="-760" dirty="0">
                <a:latin typeface="Verdana"/>
                <a:cs typeface="Verdana"/>
              </a:rPr>
              <a:t> </a:t>
            </a:r>
            <a:r>
              <a:rPr sz="2200" spc="-5" dirty="0">
                <a:latin typeface="Verdana"/>
                <a:cs typeface="Verdana"/>
              </a:rPr>
              <a:t>3.</a:t>
            </a:r>
            <a:r>
              <a:rPr lang="ru-RU" sz="2200" spc="-5" dirty="0">
                <a:latin typeface="Verdana"/>
                <a:cs typeface="Verdana"/>
              </a:rPr>
              <a:t> Ошибки классификации </a:t>
            </a:r>
            <a:endParaRPr sz="2200" dirty="0">
              <a:latin typeface="Verdana"/>
              <a:cs typeface="Verdana"/>
            </a:endParaRPr>
          </a:p>
        </p:txBody>
      </p:sp>
      <p:pic>
        <p:nvPicPr>
          <p:cNvPr id="5" name="Рисунок 4">
            <a:extLst>
              <a:ext uri="{FF2B5EF4-FFF2-40B4-BE49-F238E27FC236}">
                <a16:creationId xmlns:a16="http://schemas.microsoft.com/office/drawing/2014/main" id="{BDADA5EB-C124-A9F2-2E8D-A67893D245C4}"/>
              </a:ext>
            </a:extLst>
          </p:cNvPr>
          <p:cNvPicPr>
            <a:picLocks noChangeAspect="1"/>
          </p:cNvPicPr>
          <p:nvPr/>
        </p:nvPicPr>
        <p:blipFill>
          <a:blip r:embed="rId2"/>
          <a:stretch>
            <a:fillRect/>
          </a:stretch>
        </p:blipFill>
        <p:spPr>
          <a:xfrm>
            <a:off x="4714874" y="2571750"/>
            <a:ext cx="3522701" cy="968743"/>
          </a:xfrm>
          <a:prstGeom prst="rect">
            <a:avLst/>
          </a:prstGeom>
        </p:spPr>
      </p:pic>
      <p:pic>
        <p:nvPicPr>
          <p:cNvPr id="6" name="Рисунок 5">
            <a:extLst>
              <a:ext uri="{FF2B5EF4-FFF2-40B4-BE49-F238E27FC236}">
                <a16:creationId xmlns:a16="http://schemas.microsoft.com/office/drawing/2014/main" id="{EADE41E0-2A07-D3D9-C9AB-CA9247565133}"/>
              </a:ext>
            </a:extLst>
          </p:cNvPr>
          <p:cNvPicPr>
            <a:picLocks noChangeAspect="1"/>
          </p:cNvPicPr>
          <p:nvPr/>
        </p:nvPicPr>
        <p:blipFill rotWithShape="1">
          <a:blip r:embed="rId3"/>
          <a:srcRect l="40196" t="67255" r="42157" b="26471"/>
          <a:stretch/>
        </p:blipFill>
        <p:spPr>
          <a:xfrm>
            <a:off x="4495800" y="3629438"/>
            <a:ext cx="2248146" cy="499588"/>
          </a:xfrm>
          <a:prstGeom prst="rect">
            <a:avLst/>
          </a:prstGeom>
        </p:spPr>
      </p:pic>
      <p:pic>
        <p:nvPicPr>
          <p:cNvPr id="7" name="Рисунок 6">
            <a:extLst>
              <a:ext uri="{FF2B5EF4-FFF2-40B4-BE49-F238E27FC236}">
                <a16:creationId xmlns:a16="http://schemas.microsoft.com/office/drawing/2014/main" id="{9DC5C105-6C12-C990-FA01-0449500185E8}"/>
              </a:ext>
            </a:extLst>
          </p:cNvPr>
          <p:cNvPicPr>
            <a:picLocks noChangeAspect="1"/>
          </p:cNvPicPr>
          <p:nvPr/>
        </p:nvPicPr>
        <p:blipFill rotWithShape="1">
          <a:blip r:embed="rId3"/>
          <a:srcRect l="39216" t="24030" r="39216" b="65686"/>
          <a:stretch/>
        </p:blipFill>
        <p:spPr>
          <a:xfrm>
            <a:off x="3038933" y="2228850"/>
            <a:ext cx="2301246" cy="685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484037"/>
            <a:ext cx="7631430" cy="406400"/>
          </a:xfrm>
          <a:prstGeom prst="rect">
            <a:avLst/>
          </a:prstGeom>
        </p:spPr>
        <p:txBody>
          <a:bodyPr vert="horz" wrap="square" lIns="0" tIns="12700" rIns="0" bIns="0" rtlCol="0">
            <a:spAutoFit/>
          </a:bodyPr>
          <a:lstStyle/>
          <a:p>
            <a:pPr marL="12700">
              <a:lnSpc>
                <a:spcPct val="100000"/>
              </a:lnSpc>
              <a:spcBef>
                <a:spcPts val="100"/>
              </a:spcBef>
            </a:pPr>
            <a:r>
              <a:rPr spc="-5" dirty="0"/>
              <a:t>Неопределенность</a:t>
            </a:r>
            <a:r>
              <a:rPr spc="-35" dirty="0"/>
              <a:t> </a:t>
            </a:r>
            <a:r>
              <a:rPr spc="-5" dirty="0"/>
              <a:t>Джини</a:t>
            </a:r>
            <a:r>
              <a:rPr spc="-30" dirty="0"/>
              <a:t> </a:t>
            </a:r>
            <a:r>
              <a:rPr spc="-5" dirty="0"/>
              <a:t>(Gini</a:t>
            </a:r>
            <a:r>
              <a:rPr spc="-30" dirty="0"/>
              <a:t> </a:t>
            </a:r>
            <a:r>
              <a:rPr spc="-5" dirty="0"/>
              <a:t>impurity)</a:t>
            </a:r>
          </a:p>
        </p:txBody>
      </p:sp>
      <p:sp>
        <p:nvSpPr>
          <p:cNvPr id="3" name="object 3"/>
          <p:cNvSpPr txBox="1"/>
          <p:nvPr/>
        </p:nvSpPr>
        <p:spPr>
          <a:xfrm>
            <a:off x="468561" y="1073806"/>
            <a:ext cx="7053580" cy="3694429"/>
          </a:xfrm>
          <a:prstGeom prst="rect">
            <a:avLst/>
          </a:prstGeom>
        </p:spPr>
        <p:txBody>
          <a:bodyPr vert="horz" wrap="square" lIns="0" tIns="24765" rIns="0" bIns="0" rtlCol="0">
            <a:spAutoFit/>
          </a:bodyPr>
          <a:lstStyle/>
          <a:p>
            <a:pPr marL="12700" marR="97155">
              <a:lnSpc>
                <a:spcPts val="2630"/>
              </a:lnSpc>
              <a:spcBef>
                <a:spcPts val="195"/>
              </a:spcBef>
            </a:pPr>
            <a:r>
              <a:rPr sz="2200" spc="-5" dirty="0">
                <a:latin typeface="Verdana"/>
                <a:cs typeface="Verdana"/>
              </a:rPr>
              <a:t>Для признака </a:t>
            </a:r>
            <a:r>
              <a:rPr sz="2200" dirty="0">
                <a:latin typeface="Verdana"/>
                <a:cs typeface="Verdana"/>
              </a:rPr>
              <a:t>П </a:t>
            </a:r>
            <a:r>
              <a:rPr sz="2200" spc="-5" dirty="0">
                <a:latin typeface="Verdana"/>
                <a:cs typeface="Verdana"/>
              </a:rPr>
              <a:t>она считается по формуле (Y </a:t>
            </a:r>
            <a:r>
              <a:rPr sz="2200" dirty="0">
                <a:latin typeface="Verdana"/>
                <a:cs typeface="Verdana"/>
              </a:rPr>
              <a:t>– </a:t>
            </a:r>
            <a:r>
              <a:rPr sz="2200" spc="-760" dirty="0">
                <a:latin typeface="Verdana"/>
                <a:cs typeface="Verdana"/>
              </a:rPr>
              <a:t> </a:t>
            </a:r>
            <a:r>
              <a:rPr sz="2200" spc="-5" dirty="0">
                <a:latin typeface="Verdana"/>
                <a:cs typeface="Verdana"/>
              </a:rPr>
              <a:t>целевой</a:t>
            </a:r>
            <a:r>
              <a:rPr sz="2200" spc="-10" dirty="0">
                <a:latin typeface="Verdana"/>
                <a:cs typeface="Verdana"/>
              </a:rPr>
              <a:t> </a:t>
            </a:r>
            <a:r>
              <a:rPr sz="2200" spc="-5" dirty="0">
                <a:latin typeface="Verdana"/>
                <a:cs typeface="Verdana"/>
              </a:rPr>
              <a:t>признак):</a:t>
            </a:r>
            <a:endParaRPr sz="2200" dirty="0">
              <a:latin typeface="Verdana"/>
              <a:cs typeface="Verdana"/>
            </a:endParaRPr>
          </a:p>
          <a:p>
            <a:pPr>
              <a:lnSpc>
                <a:spcPct val="100000"/>
              </a:lnSpc>
              <a:spcBef>
                <a:spcPts val="25"/>
              </a:spcBef>
            </a:pPr>
            <a:endParaRPr sz="2050" dirty="0">
              <a:latin typeface="Verdana"/>
              <a:cs typeface="Verdana"/>
            </a:endParaRPr>
          </a:p>
          <a:p>
            <a:pPr marL="12700">
              <a:lnSpc>
                <a:spcPts val="2630"/>
              </a:lnSpc>
            </a:pPr>
            <a:r>
              <a:rPr sz="2200" spc="-5" dirty="0">
                <a:latin typeface="Verdana"/>
                <a:cs typeface="Verdana"/>
              </a:rPr>
              <a:t>Gini(П)=Pr(П=0)*Pr(Y=0|П=0)*Pr(Y=1|П=0)+</a:t>
            </a:r>
            <a:endParaRPr sz="2200" dirty="0">
              <a:latin typeface="Verdana"/>
              <a:cs typeface="Verdana"/>
            </a:endParaRPr>
          </a:p>
          <a:p>
            <a:pPr marL="567690">
              <a:lnSpc>
                <a:spcPts val="2635"/>
              </a:lnSpc>
            </a:pPr>
            <a:r>
              <a:rPr sz="2200" spc="-5" dirty="0">
                <a:latin typeface="Verdana"/>
                <a:cs typeface="Verdana"/>
              </a:rPr>
              <a:t>+Pr(П=1)*Pr(Y=0|П=1)*Pr(Y=1|П=1)</a:t>
            </a:r>
            <a:endParaRPr sz="2200" dirty="0">
              <a:latin typeface="Verdana"/>
              <a:cs typeface="Verdana"/>
            </a:endParaRPr>
          </a:p>
          <a:p>
            <a:pPr>
              <a:lnSpc>
                <a:spcPct val="100000"/>
              </a:lnSpc>
              <a:spcBef>
                <a:spcPts val="35"/>
              </a:spcBef>
            </a:pPr>
            <a:endParaRPr sz="2200" dirty="0">
              <a:latin typeface="Verdana"/>
              <a:cs typeface="Verdana"/>
            </a:endParaRPr>
          </a:p>
          <a:p>
            <a:pPr marL="12700" marR="184785">
              <a:lnSpc>
                <a:spcPts val="2630"/>
              </a:lnSpc>
            </a:pPr>
            <a:r>
              <a:rPr sz="2200" spc="-5" dirty="0">
                <a:solidFill>
                  <a:srgbClr val="FF0000"/>
                </a:solidFill>
                <a:latin typeface="Verdana"/>
                <a:cs typeface="Verdana"/>
              </a:rPr>
              <a:t>Факт</a:t>
            </a:r>
            <a:r>
              <a:rPr sz="2200" spc="-5" dirty="0">
                <a:latin typeface="Verdana"/>
                <a:cs typeface="Verdana"/>
              </a:rPr>
              <a:t>: Gini определяет разброс значений </a:t>
            </a:r>
            <a:r>
              <a:rPr sz="2200" dirty="0">
                <a:latin typeface="Verdana"/>
                <a:cs typeface="Verdana"/>
              </a:rPr>
              <a:t>Y </a:t>
            </a:r>
            <a:r>
              <a:rPr sz="2200" spc="-5" dirty="0">
                <a:latin typeface="Verdana"/>
                <a:cs typeface="Verdana"/>
              </a:rPr>
              <a:t>при </a:t>
            </a:r>
            <a:r>
              <a:rPr sz="2200" spc="-760" dirty="0">
                <a:latin typeface="Verdana"/>
                <a:cs typeface="Verdana"/>
              </a:rPr>
              <a:t> </a:t>
            </a:r>
            <a:r>
              <a:rPr sz="2200" spc="-5" dirty="0">
                <a:latin typeface="Verdana"/>
                <a:cs typeface="Verdana"/>
              </a:rPr>
              <a:t>фиксированном</a:t>
            </a:r>
            <a:r>
              <a:rPr sz="2200" spc="-15" dirty="0">
                <a:latin typeface="Verdana"/>
                <a:cs typeface="Verdana"/>
              </a:rPr>
              <a:t> </a:t>
            </a:r>
            <a:r>
              <a:rPr sz="2200" spc="-5" dirty="0">
                <a:latin typeface="Verdana"/>
                <a:cs typeface="Verdana"/>
              </a:rPr>
              <a:t>значении</a:t>
            </a:r>
            <a:r>
              <a:rPr sz="2200" spc="-10" dirty="0">
                <a:latin typeface="Verdana"/>
                <a:cs typeface="Verdana"/>
              </a:rPr>
              <a:t> </a:t>
            </a:r>
            <a:r>
              <a:rPr sz="2200" spc="-5" dirty="0">
                <a:latin typeface="Verdana"/>
                <a:cs typeface="Verdana"/>
              </a:rPr>
              <a:t>признака</a:t>
            </a:r>
            <a:r>
              <a:rPr sz="2200" spc="-10" dirty="0">
                <a:latin typeface="Verdana"/>
                <a:cs typeface="Verdana"/>
              </a:rPr>
              <a:t> </a:t>
            </a:r>
            <a:r>
              <a:rPr sz="2200" spc="-5" dirty="0">
                <a:latin typeface="Verdana"/>
                <a:cs typeface="Verdana"/>
              </a:rPr>
              <a:t>П.</a:t>
            </a:r>
            <a:endParaRPr sz="2200" dirty="0">
              <a:latin typeface="Verdana"/>
              <a:cs typeface="Verdana"/>
            </a:endParaRPr>
          </a:p>
          <a:p>
            <a:pPr>
              <a:lnSpc>
                <a:spcPct val="100000"/>
              </a:lnSpc>
            </a:pPr>
            <a:endParaRPr sz="2150" dirty="0">
              <a:latin typeface="Verdana"/>
              <a:cs typeface="Verdana"/>
            </a:endParaRPr>
          </a:p>
          <a:p>
            <a:pPr marL="12700" marR="5080">
              <a:lnSpc>
                <a:spcPts val="2630"/>
              </a:lnSpc>
            </a:pPr>
            <a:r>
              <a:rPr sz="2200" spc="-5" dirty="0">
                <a:solidFill>
                  <a:srgbClr val="FF0000"/>
                </a:solidFill>
                <a:latin typeface="Verdana"/>
                <a:cs typeface="Verdana"/>
              </a:rPr>
              <a:t>Правило</a:t>
            </a:r>
            <a:r>
              <a:rPr sz="2200" spc="-5" dirty="0">
                <a:latin typeface="Verdana"/>
                <a:cs typeface="Verdana"/>
              </a:rPr>
              <a:t>: для ветвления нужно брать признак </a:t>
            </a:r>
            <a:r>
              <a:rPr sz="2200" dirty="0">
                <a:latin typeface="Verdana"/>
                <a:cs typeface="Verdana"/>
              </a:rPr>
              <a:t>с </a:t>
            </a:r>
            <a:r>
              <a:rPr sz="2200" spc="-760" dirty="0">
                <a:latin typeface="Verdana"/>
                <a:cs typeface="Verdana"/>
              </a:rPr>
              <a:t> </a:t>
            </a:r>
            <a:r>
              <a:rPr sz="2200" spc="-5" dirty="0">
                <a:latin typeface="Verdana"/>
                <a:cs typeface="Verdana"/>
              </a:rPr>
              <a:t>минимальным</a:t>
            </a:r>
            <a:r>
              <a:rPr sz="2200" spc="-10" dirty="0">
                <a:latin typeface="Verdana"/>
                <a:cs typeface="Verdana"/>
              </a:rPr>
              <a:t> </a:t>
            </a:r>
            <a:r>
              <a:rPr sz="2200" spc="-5" dirty="0">
                <a:latin typeface="Verdana"/>
                <a:cs typeface="Verdana"/>
              </a:rPr>
              <a:t>Gini.</a:t>
            </a:r>
            <a:endParaRPr sz="2200" dirty="0">
              <a:latin typeface="Verdana"/>
              <a:cs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FFCBEF8-DFA6-AB2C-6093-DF479D56BFB5}"/>
              </a:ext>
            </a:extLst>
          </p:cNvPr>
          <p:cNvSpPr>
            <a:spLocks noGrp="1"/>
          </p:cNvSpPr>
          <p:nvPr>
            <p:ph type="title"/>
          </p:nvPr>
        </p:nvSpPr>
        <p:spPr/>
        <p:txBody>
          <a:bodyPr/>
          <a:lstStyle/>
          <a:p>
            <a:endParaRPr lang="ru-RU"/>
          </a:p>
        </p:txBody>
      </p:sp>
      <p:sp>
        <p:nvSpPr>
          <p:cNvPr id="3" name="Объект 2">
            <a:extLst>
              <a:ext uri="{FF2B5EF4-FFF2-40B4-BE49-F238E27FC236}">
                <a16:creationId xmlns:a16="http://schemas.microsoft.com/office/drawing/2014/main" id="{53DDD479-B6B6-D6AC-7BEF-C5CD657CD4D6}"/>
              </a:ext>
            </a:extLst>
          </p:cNvPr>
          <p:cNvSpPr>
            <a:spLocks noGrp="1"/>
          </p:cNvSpPr>
          <p:nvPr>
            <p:ph idx="1"/>
          </p:nvPr>
        </p:nvSpPr>
        <p:spPr/>
        <p:txBody>
          <a:bodyPr>
            <a:normAutofit fontScale="77500" lnSpcReduction="20000"/>
          </a:bodyPr>
          <a:lstStyle/>
          <a:p>
            <a:pPr algn="l"/>
            <a:r>
              <a:rPr lang="ru-RU" b="1" i="0" dirty="0">
                <a:solidFill>
                  <a:srgbClr val="000000"/>
                </a:solidFill>
                <a:effectLst/>
                <a:latin typeface="Times"/>
              </a:rPr>
              <a:t>Вычисление критерия Джини для признака </a:t>
            </a:r>
            <a:r>
              <a:rPr lang="en" b="1" i="0" dirty="0">
                <a:solidFill>
                  <a:srgbClr val="000000"/>
                </a:solidFill>
                <a:effectLst/>
                <a:latin typeface="Times"/>
              </a:rPr>
              <a:t>P</a:t>
            </a:r>
            <a:r>
              <a:rPr lang="en" b="0" i="0" dirty="0">
                <a:solidFill>
                  <a:srgbClr val="000000"/>
                </a:solidFill>
                <a:effectLst/>
                <a:latin typeface="Times"/>
              </a:rPr>
              <a:t> (</a:t>
            </a:r>
            <a:r>
              <a:rPr lang="ru-RU" b="0" i="0" dirty="0">
                <a:solidFill>
                  <a:srgbClr val="000000"/>
                </a:solidFill>
                <a:effectLst/>
                <a:latin typeface="Times"/>
              </a:rPr>
              <a:t>где </a:t>
            </a:r>
            <a:r>
              <a:rPr lang="en" b="0" i="0" dirty="0">
                <a:solidFill>
                  <a:srgbClr val="000000"/>
                </a:solidFill>
                <a:effectLst/>
                <a:latin typeface="Times"/>
              </a:rPr>
              <a:t>Y — </a:t>
            </a:r>
            <a:r>
              <a:rPr lang="ru-RU" b="0" i="0" dirty="0">
                <a:solidFill>
                  <a:srgbClr val="000000"/>
                </a:solidFill>
                <a:effectLst/>
                <a:latin typeface="Times"/>
              </a:rPr>
              <a:t>целевая переменная) производится по формуле:</a:t>
            </a:r>
          </a:p>
          <a:p>
            <a:pPr algn="l"/>
            <a:r>
              <a:rPr lang="ru-RU" b="0" i="0" u="none" strike="noStrike" dirty="0">
                <a:solidFill>
                  <a:srgbClr val="212121"/>
                </a:solidFill>
                <a:effectLst/>
                <a:latin typeface="STIXGeneral-Italic"/>
              </a:rPr>
              <a:t>𝐺𝑖𝑛𝑖</a:t>
            </a:r>
            <a:r>
              <a:rPr lang="ru-RU" b="0" i="0" u="none" strike="noStrike" dirty="0">
                <a:solidFill>
                  <a:srgbClr val="212121"/>
                </a:solidFill>
                <a:effectLst/>
                <a:latin typeface="STIXGeneral-Regular"/>
              </a:rPr>
              <a:t>(</a:t>
            </a:r>
            <a:r>
              <a:rPr lang="ru-RU" b="0" i="0" u="none" strike="noStrike" dirty="0">
                <a:solidFill>
                  <a:srgbClr val="212121"/>
                </a:solidFill>
                <a:effectLst/>
                <a:latin typeface="STIXGeneral-Italic"/>
              </a:rPr>
              <a:t>𝑃</a:t>
            </a:r>
            <a:r>
              <a:rPr lang="ru-RU" b="0" i="0" u="none" strike="noStrike" dirty="0">
                <a:solidFill>
                  <a:srgbClr val="212121"/>
                </a:solidFill>
                <a:effectLst/>
                <a:latin typeface="STIXGeneral-Regular"/>
              </a:rPr>
              <a:t>)=</a:t>
            </a:r>
            <a:r>
              <a:rPr lang="ru-RU" b="0" i="0" u="none" strike="noStrike" dirty="0">
                <a:solidFill>
                  <a:srgbClr val="212121"/>
                </a:solidFill>
                <a:effectLst/>
                <a:latin typeface="STIXGeneral-Italic"/>
              </a:rPr>
              <a:t>𝑃𝑟</a:t>
            </a:r>
            <a:r>
              <a:rPr lang="ru-RU" b="0" i="0" u="none" strike="noStrike" dirty="0">
                <a:solidFill>
                  <a:srgbClr val="212121"/>
                </a:solidFill>
                <a:effectLst/>
                <a:latin typeface="STIXGeneral-Regular"/>
              </a:rPr>
              <a:t>(</a:t>
            </a:r>
            <a:r>
              <a:rPr lang="ru-RU" b="0" i="0" u="none" strike="noStrike" dirty="0">
                <a:solidFill>
                  <a:srgbClr val="212121"/>
                </a:solidFill>
                <a:effectLst/>
                <a:latin typeface="STIXGeneral-Italic"/>
              </a:rPr>
              <a:t>𝑃</a:t>
            </a:r>
            <a:r>
              <a:rPr lang="ru-RU" b="0" i="0" u="none" strike="noStrike" dirty="0">
                <a:solidFill>
                  <a:srgbClr val="212121"/>
                </a:solidFill>
                <a:effectLst/>
                <a:latin typeface="STIXGeneral-Regular"/>
              </a:rPr>
              <a:t>=0)×</a:t>
            </a:r>
            <a:r>
              <a:rPr lang="ru-RU" b="0" i="0" u="none" strike="noStrike" dirty="0">
                <a:solidFill>
                  <a:srgbClr val="212121"/>
                </a:solidFill>
                <a:effectLst/>
                <a:latin typeface="STIXGeneral-Italic"/>
              </a:rPr>
              <a:t>𝑃𝑟</a:t>
            </a:r>
            <a:r>
              <a:rPr lang="ru-RU" b="0" i="0" u="none" strike="noStrike" dirty="0">
                <a:solidFill>
                  <a:srgbClr val="212121"/>
                </a:solidFill>
                <a:effectLst/>
                <a:latin typeface="STIXGeneral-Regular"/>
              </a:rPr>
              <a:t>(</a:t>
            </a:r>
            <a:r>
              <a:rPr lang="ru-RU" b="0" i="0" u="none" strike="noStrike" dirty="0">
                <a:solidFill>
                  <a:srgbClr val="212121"/>
                </a:solidFill>
                <a:effectLst/>
                <a:latin typeface="STIXGeneral-Italic"/>
              </a:rPr>
              <a:t>𝑌</a:t>
            </a:r>
            <a:r>
              <a:rPr lang="ru-RU" b="0" i="0" u="none" strike="noStrike" dirty="0">
                <a:solidFill>
                  <a:srgbClr val="212121"/>
                </a:solidFill>
                <a:effectLst/>
                <a:latin typeface="STIXGeneral-Regular"/>
              </a:rPr>
              <a:t>=0</a:t>
            </a:r>
            <a:r>
              <a:rPr lang="ru-RU" b="0" i="0" u="none" strike="noStrike" dirty="0">
                <a:solidFill>
                  <a:srgbClr val="212121"/>
                </a:solidFill>
                <a:effectLst/>
                <a:latin typeface="STIXVariants"/>
              </a:rPr>
              <a:t>|</a:t>
            </a:r>
            <a:r>
              <a:rPr lang="ru-RU" b="0" i="0" u="none" strike="noStrike" dirty="0">
                <a:solidFill>
                  <a:srgbClr val="212121"/>
                </a:solidFill>
                <a:effectLst/>
                <a:latin typeface="STIXGeneral-Italic"/>
              </a:rPr>
              <a:t>𝑃</a:t>
            </a:r>
            <a:r>
              <a:rPr lang="ru-RU" b="0" i="0" u="none" strike="noStrike" dirty="0">
                <a:solidFill>
                  <a:srgbClr val="212121"/>
                </a:solidFill>
                <a:effectLst/>
                <a:latin typeface="STIXGeneral-Regular"/>
              </a:rPr>
              <a:t>=0)+(</a:t>
            </a:r>
            <a:r>
              <a:rPr lang="ru-RU" b="0" i="0" u="none" strike="noStrike" dirty="0">
                <a:solidFill>
                  <a:srgbClr val="212121"/>
                </a:solidFill>
                <a:effectLst/>
                <a:latin typeface="STIXGeneral-Italic"/>
              </a:rPr>
              <a:t>𝑃𝑟</a:t>
            </a:r>
            <a:r>
              <a:rPr lang="ru-RU" b="0" i="0" u="none" strike="noStrike" dirty="0">
                <a:solidFill>
                  <a:srgbClr val="212121"/>
                </a:solidFill>
                <a:effectLst/>
                <a:latin typeface="STIXGeneral-Regular"/>
              </a:rPr>
              <a:t>(</a:t>
            </a:r>
            <a:r>
              <a:rPr lang="ru-RU" b="0" i="0" u="none" strike="noStrike" dirty="0">
                <a:solidFill>
                  <a:srgbClr val="212121"/>
                </a:solidFill>
                <a:effectLst/>
                <a:latin typeface="STIXGeneral-Italic"/>
              </a:rPr>
              <a:t>𝑌</a:t>
            </a:r>
            <a:r>
              <a:rPr lang="ru-RU" b="0" i="0" u="none" strike="noStrike" dirty="0">
                <a:solidFill>
                  <a:srgbClr val="212121"/>
                </a:solidFill>
                <a:effectLst/>
                <a:latin typeface="STIXGeneral-Regular"/>
              </a:rPr>
              <a:t>=1</a:t>
            </a:r>
            <a:r>
              <a:rPr lang="ru-RU" b="0" i="0" u="none" strike="noStrike" dirty="0">
                <a:solidFill>
                  <a:srgbClr val="212121"/>
                </a:solidFill>
                <a:effectLst/>
                <a:latin typeface="STIXVariants"/>
              </a:rPr>
              <a:t>|</a:t>
            </a:r>
            <a:r>
              <a:rPr lang="ru-RU" b="0" i="0" u="none" strike="noStrike" dirty="0">
                <a:solidFill>
                  <a:srgbClr val="212121"/>
                </a:solidFill>
                <a:effectLst/>
                <a:latin typeface="STIXGeneral-Italic"/>
              </a:rPr>
              <a:t>𝑃</a:t>
            </a:r>
            <a:r>
              <a:rPr lang="ru-RU" b="0" i="0" u="none" strike="noStrike" dirty="0">
                <a:solidFill>
                  <a:srgbClr val="212121"/>
                </a:solidFill>
                <a:effectLst/>
                <a:latin typeface="STIXGeneral-Regular"/>
              </a:rPr>
              <a:t>=0)  </a:t>
            </a:r>
            <a:r>
              <a:rPr lang="ru-RU" b="0" i="0" u="none" strike="noStrike" dirty="0">
                <a:solidFill>
                  <a:srgbClr val="212121"/>
                </a:solidFill>
                <a:effectLst/>
                <a:latin typeface="STIXGeneral-Italic"/>
              </a:rPr>
              <a:t>𝑃𝑟</a:t>
            </a:r>
            <a:r>
              <a:rPr lang="ru-RU" b="0" i="0" u="none" strike="noStrike" dirty="0">
                <a:solidFill>
                  <a:srgbClr val="212121"/>
                </a:solidFill>
                <a:effectLst/>
                <a:latin typeface="STIXGeneral-Regular"/>
              </a:rPr>
              <a:t>(</a:t>
            </a:r>
            <a:r>
              <a:rPr lang="ru-RU" b="0" i="0" u="none" strike="noStrike" dirty="0">
                <a:solidFill>
                  <a:srgbClr val="212121"/>
                </a:solidFill>
                <a:effectLst/>
                <a:latin typeface="STIXGeneral-Italic"/>
              </a:rPr>
              <a:t>𝑃</a:t>
            </a:r>
            <a:r>
              <a:rPr lang="ru-RU" b="0" i="0" u="none" strike="noStrike" dirty="0">
                <a:solidFill>
                  <a:srgbClr val="212121"/>
                </a:solidFill>
                <a:effectLst/>
                <a:latin typeface="STIXGeneral-Regular"/>
              </a:rPr>
              <a:t>=1)×</a:t>
            </a:r>
            <a:r>
              <a:rPr lang="ru-RU" b="0" i="0" u="none" strike="noStrike" dirty="0">
                <a:solidFill>
                  <a:srgbClr val="212121"/>
                </a:solidFill>
                <a:effectLst/>
                <a:latin typeface="STIXGeneral-Italic"/>
              </a:rPr>
              <a:t>𝑃𝑟</a:t>
            </a:r>
            <a:r>
              <a:rPr lang="ru-RU" b="0" i="0" u="none" strike="noStrike" dirty="0">
                <a:solidFill>
                  <a:srgbClr val="212121"/>
                </a:solidFill>
                <a:effectLst/>
                <a:latin typeface="STIXGeneral-Regular"/>
              </a:rPr>
              <a:t>(</a:t>
            </a:r>
            <a:r>
              <a:rPr lang="ru-RU" b="0" i="0" u="none" strike="noStrike" dirty="0">
                <a:solidFill>
                  <a:srgbClr val="212121"/>
                </a:solidFill>
                <a:effectLst/>
                <a:latin typeface="STIXGeneral-Italic"/>
              </a:rPr>
              <a:t>𝑌</a:t>
            </a:r>
            <a:r>
              <a:rPr lang="ru-RU" b="0" i="0" u="none" strike="noStrike" dirty="0">
                <a:solidFill>
                  <a:srgbClr val="212121"/>
                </a:solidFill>
                <a:effectLst/>
                <a:latin typeface="STIXGeneral-Regular"/>
              </a:rPr>
              <a:t>=0</a:t>
            </a:r>
            <a:r>
              <a:rPr lang="ru-RU" b="0" i="0" u="none" strike="noStrike" dirty="0">
                <a:solidFill>
                  <a:srgbClr val="212121"/>
                </a:solidFill>
                <a:effectLst/>
                <a:latin typeface="STIXVariants"/>
              </a:rPr>
              <a:t>|</a:t>
            </a:r>
            <a:r>
              <a:rPr lang="ru-RU" b="0" i="0" u="none" strike="noStrike" dirty="0">
                <a:solidFill>
                  <a:srgbClr val="212121"/>
                </a:solidFill>
                <a:effectLst/>
                <a:latin typeface="STIXGeneral-Italic"/>
              </a:rPr>
              <a:t>𝑃</a:t>
            </a:r>
            <a:r>
              <a:rPr lang="ru-RU" b="0" i="0" u="none" strike="noStrike" dirty="0">
                <a:solidFill>
                  <a:srgbClr val="212121"/>
                </a:solidFill>
                <a:effectLst/>
                <a:latin typeface="STIXGeneral-Regular"/>
              </a:rPr>
              <a:t>=1)×</a:t>
            </a:r>
            <a:r>
              <a:rPr lang="ru-RU" b="0" i="0" u="none" strike="noStrike" dirty="0">
                <a:solidFill>
                  <a:srgbClr val="212121"/>
                </a:solidFill>
                <a:effectLst/>
                <a:latin typeface="STIXGeneral-Italic"/>
              </a:rPr>
              <a:t>𝑃𝑟</a:t>
            </a:r>
            <a:r>
              <a:rPr lang="ru-RU" b="0" i="0" u="none" strike="noStrike" dirty="0">
                <a:solidFill>
                  <a:srgbClr val="212121"/>
                </a:solidFill>
                <a:effectLst/>
                <a:latin typeface="STIXGeneral-Regular"/>
              </a:rPr>
              <a:t>(</a:t>
            </a:r>
            <a:r>
              <a:rPr lang="ru-RU" b="0" i="0" u="none" strike="noStrike" dirty="0">
                <a:solidFill>
                  <a:srgbClr val="212121"/>
                </a:solidFill>
                <a:effectLst/>
                <a:latin typeface="STIXGeneral-Italic"/>
              </a:rPr>
              <a:t>𝑌</a:t>
            </a:r>
            <a:r>
              <a:rPr lang="ru-RU" b="0" i="0" u="none" strike="noStrike" dirty="0">
                <a:solidFill>
                  <a:srgbClr val="212121"/>
                </a:solidFill>
                <a:effectLst/>
                <a:latin typeface="STIXGeneral-Regular"/>
              </a:rPr>
              <a:t>=1</a:t>
            </a:r>
            <a:r>
              <a:rPr lang="ru-RU" b="0" i="0" u="none" strike="noStrike" dirty="0">
                <a:solidFill>
                  <a:srgbClr val="212121"/>
                </a:solidFill>
                <a:effectLst/>
                <a:latin typeface="STIXVariants"/>
              </a:rPr>
              <a:t>|</a:t>
            </a:r>
            <a:r>
              <a:rPr lang="ru-RU" b="0" i="0" u="none" strike="noStrike" dirty="0">
                <a:solidFill>
                  <a:srgbClr val="212121"/>
                </a:solidFill>
                <a:effectLst/>
                <a:latin typeface="STIXGeneral-Italic"/>
              </a:rPr>
              <a:t>𝑃</a:t>
            </a:r>
            <a:r>
              <a:rPr lang="ru-RU" b="0" i="0" u="none" strike="noStrike" dirty="0">
                <a:solidFill>
                  <a:srgbClr val="212121"/>
                </a:solidFill>
                <a:effectLst/>
                <a:latin typeface="STIXGeneral-Regular"/>
              </a:rPr>
              <a:t>=1)</a:t>
            </a:r>
            <a:r>
              <a:rPr lang="ru-RU" b="0" i="0" dirty="0">
                <a:solidFill>
                  <a:srgbClr val="212121"/>
                </a:solidFill>
                <a:effectLst/>
                <a:latin typeface="Roboto" panose="02000000000000000000" pitchFamily="2" charset="0"/>
              </a:rPr>
              <a:t>)</a:t>
            </a:r>
            <a:endParaRPr lang="en-US" b="0" i="0" dirty="0">
              <a:solidFill>
                <a:srgbClr val="212121"/>
              </a:solidFill>
              <a:effectLst/>
              <a:latin typeface="Roboto" panose="02000000000000000000" pitchFamily="2" charset="0"/>
            </a:endParaRPr>
          </a:p>
          <a:p>
            <a:pPr algn="l"/>
            <a:endParaRPr lang="en-US" dirty="0">
              <a:solidFill>
                <a:srgbClr val="212121"/>
              </a:solidFill>
              <a:latin typeface="Roboto" panose="02000000000000000000" pitchFamily="2" charset="0"/>
            </a:endParaRPr>
          </a:p>
          <a:p>
            <a:pPr algn="l"/>
            <a:r>
              <a:rPr lang="ru-RU" b="1" i="0" dirty="0">
                <a:solidFill>
                  <a:srgbClr val="000000"/>
                </a:solidFill>
                <a:effectLst/>
                <a:latin typeface="Times"/>
              </a:rPr>
              <a:t>Разъяснение:</a:t>
            </a:r>
            <a:endParaRPr lang="en-US" b="1" i="0">
              <a:solidFill>
                <a:srgbClr val="000000"/>
              </a:solidFill>
              <a:effectLst/>
              <a:latin typeface="Times"/>
            </a:endParaRPr>
          </a:p>
          <a:p>
            <a:pPr algn="l"/>
            <a:endParaRPr lang="ru-RU" b="0" i="0" dirty="0">
              <a:solidFill>
                <a:srgbClr val="000000"/>
              </a:solidFill>
              <a:effectLst/>
              <a:latin typeface="Times"/>
            </a:endParaRPr>
          </a:p>
          <a:p>
            <a:pPr algn="l">
              <a:buFont typeface="Arial" panose="020B0604020202020204" pitchFamily="34" charset="0"/>
              <a:buChar char="•"/>
            </a:pPr>
            <a:r>
              <a:rPr lang="en" b="1" i="0" dirty="0" err="1">
                <a:solidFill>
                  <a:srgbClr val="000000"/>
                </a:solidFill>
                <a:effectLst/>
                <a:latin typeface="Times"/>
              </a:rPr>
              <a:t>Pr</a:t>
            </a:r>
            <a:r>
              <a:rPr lang="en" b="1" i="0" dirty="0">
                <a:solidFill>
                  <a:srgbClr val="000000"/>
                </a:solidFill>
                <a:effectLst/>
                <a:latin typeface="Times"/>
              </a:rPr>
              <a:t>(P = 0)</a:t>
            </a:r>
            <a:r>
              <a:rPr lang="en" b="0" i="0" dirty="0">
                <a:solidFill>
                  <a:srgbClr val="000000"/>
                </a:solidFill>
                <a:effectLst/>
                <a:latin typeface="Times"/>
              </a:rPr>
              <a:t> </a:t>
            </a:r>
            <a:r>
              <a:rPr lang="ru-RU" b="0" i="0" dirty="0">
                <a:solidFill>
                  <a:srgbClr val="000000"/>
                </a:solidFill>
                <a:effectLst/>
                <a:latin typeface="Times"/>
              </a:rPr>
              <a:t>и </a:t>
            </a:r>
            <a:r>
              <a:rPr lang="en" b="1" i="0" dirty="0" err="1">
                <a:solidFill>
                  <a:srgbClr val="000000"/>
                </a:solidFill>
                <a:effectLst/>
                <a:latin typeface="Times"/>
              </a:rPr>
              <a:t>Pr</a:t>
            </a:r>
            <a:r>
              <a:rPr lang="en" b="1" i="0" dirty="0">
                <a:solidFill>
                  <a:srgbClr val="000000"/>
                </a:solidFill>
                <a:effectLst/>
                <a:latin typeface="Times"/>
              </a:rPr>
              <a:t>(P = 1)</a:t>
            </a:r>
            <a:r>
              <a:rPr lang="en" b="0" i="0" dirty="0">
                <a:solidFill>
                  <a:srgbClr val="000000"/>
                </a:solidFill>
                <a:effectLst/>
                <a:latin typeface="Times"/>
              </a:rPr>
              <a:t> — </a:t>
            </a:r>
            <a:r>
              <a:rPr lang="ru-RU" b="0" i="0" dirty="0">
                <a:solidFill>
                  <a:srgbClr val="000000"/>
                </a:solidFill>
                <a:effectLst/>
                <a:latin typeface="Times"/>
              </a:rPr>
              <a:t>вероятности того, что признак </a:t>
            </a:r>
            <a:r>
              <a:rPr lang="en" b="0" i="0" dirty="0">
                <a:solidFill>
                  <a:srgbClr val="000000"/>
                </a:solidFill>
                <a:effectLst/>
                <a:latin typeface="Times"/>
              </a:rPr>
              <a:t>P </a:t>
            </a:r>
            <a:r>
              <a:rPr lang="ru-RU" b="0" i="0" dirty="0">
                <a:solidFill>
                  <a:srgbClr val="000000"/>
                </a:solidFill>
                <a:effectLst/>
                <a:latin typeface="Times"/>
              </a:rPr>
              <a:t>принимает значения 0 или 1 соответственно.</a:t>
            </a:r>
          </a:p>
          <a:p>
            <a:pPr algn="l">
              <a:buFont typeface="Arial" panose="020B0604020202020204" pitchFamily="34" charset="0"/>
              <a:buChar char="•"/>
            </a:pPr>
            <a:r>
              <a:rPr lang="en" b="1" i="0" dirty="0" err="1">
                <a:solidFill>
                  <a:srgbClr val="000000"/>
                </a:solidFill>
                <a:effectLst/>
                <a:latin typeface="Times"/>
              </a:rPr>
              <a:t>Pr</a:t>
            </a:r>
            <a:r>
              <a:rPr lang="en" b="1" i="0" dirty="0">
                <a:solidFill>
                  <a:srgbClr val="000000"/>
                </a:solidFill>
                <a:effectLst/>
                <a:latin typeface="Times"/>
              </a:rPr>
              <a:t>(Y = 0 | P = 0)</a:t>
            </a:r>
            <a:r>
              <a:rPr lang="en" b="0" i="0" dirty="0">
                <a:solidFill>
                  <a:srgbClr val="000000"/>
                </a:solidFill>
                <a:effectLst/>
                <a:latin typeface="Times"/>
              </a:rPr>
              <a:t> </a:t>
            </a:r>
            <a:r>
              <a:rPr lang="ru-RU" b="0" i="0" dirty="0">
                <a:solidFill>
                  <a:srgbClr val="000000"/>
                </a:solidFill>
                <a:effectLst/>
                <a:latin typeface="Times"/>
              </a:rPr>
              <a:t>и </a:t>
            </a:r>
            <a:r>
              <a:rPr lang="en" b="1" i="0" dirty="0" err="1">
                <a:solidFill>
                  <a:srgbClr val="000000"/>
                </a:solidFill>
                <a:effectLst/>
                <a:latin typeface="Times"/>
              </a:rPr>
              <a:t>Pr</a:t>
            </a:r>
            <a:r>
              <a:rPr lang="en" b="1" i="0" dirty="0">
                <a:solidFill>
                  <a:srgbClr val="000000"/>
                </a:solidFill>
                <a:effectLst/>
                <a:latin typeface="Times"/>
              </a:rPr>
              <a:t>(Y = 1 | P = 0)</a:t>
            </a:r>
            <a:r>
              <a:rPr lang="en" b="0" i="0" dirty="0">
                <a:solidFill>
                  <a:srgbClr val="000000"/>
                </a:solidFill>
                <a:effectLst/>
                <a:latin typeface="Times"/>
              </a:rPr>
              <a:t> — </a:t>
            </a:r>
            <a:r>
              <a:rPr lang="ru-RU" b="0" i="0" dirty="0">
                <a:solidFill>
                  <a:srgbClr val="000000"/>
                </a:solidFill>
                <a:effectLst/>
                <a:latin typeface="Times"/>
              </a:rPr>
              <a:t>условные вероятности того, что целевая переменная </a:t>
            </a:r>
            <a:r>
              <a:rPr lang="en" b="0" i="0" dirty="0">
                <a:solidFill>
                  <a:srgbClr val="000000"/>
                </a:solidFill>
                <a:effectLst/>
                <a:latin typeface="Times"/>
              </a:rPr>
              <a:t>Y </a:t>
            </a:r>
            <a:r>
              <a:rPr lang="ru-RU" b="0" i="0" dirty="0">
                <a:solidFill>
                  <a:srgbClr val="000000"/>
                </a:solidFill>
                <a:effectLst/>
                <a:latin typeface="Times"/>
              </a:rPr>
              <a:t>принимает значения 0 или 1 при условии, что </a:t>
            </a:r>
            <a:r>
              <a:rPr lang="en" b="0" i="0" dirty="0">
                <a:solidFill>
                  <a:srgbClr val="000000"/>
                </a:solidFill>
                <a:effectLst/>
                <a:latin typeface="Times"/>
              </a:rPr>
              <a:t>P = 0.</a:t>
            </a:r>
          </a:p>
          <a:p>
            <a:pPr algn="l">
              <a:buFont typeface="Arial" panose="020B0604020202020204" pitchFamily="34" charset="0"/>
              <a:buChar char="•"/>
            </a:pPr>
            <a:r>
              <a:rPr lang="en" b="1" i="0" dirty="0" err="1">
                <a:solidFill>
                  <a:srgbClr val="000000"/>
                </a:solidFill>
                <a:effectLst/>
                <a:latin typeface="Times"/>
              </a:rPr>
              <a:t>Pr</a:t>
            </a:r>
            <a:r>
              <a:rPr lang="en" b="1" i="0" dirty="0">
                <a:solidFill>
                  <a:srgbClr val="000000"/>
                </a:solidFill>
                <a:effectLst/>
                <a:latin typeface="Times"/>
              </a:rPr>
              <a:t>(Y = 0 | P = 1)</a:t>
            </a:r>
            <a:r>
              <a:rPr lang="en" b="0" i="0" dirty="0">
                <a:solidFill>
                  <a:srgbClr val="000000"/>
                </a:solidFill>
                <a:effectLst/>
                <a:latin typeface="Times"/>
              </a:rPr>
              <a:t> </a:t>
            </a:r>
            <a:r>
              <a:rPr lang="ru-RU" b="0" i="0" dirty="0">
                <a:solidFill>
                  <a:srgbClr val="000000"/>
                </a:solidFill>
                <a:effectLst/>
                <a:latin typeface="Times"/>
              </a:rPr>
              <a:t>и </a:t>
            </a:r>
            <a:r>
              <a:rPr lang="en" b="1" i="0" dirty="0" err="1">
                <a:solidFill>
                  <a:srgbClr val="000000"/>
                </a:solidFill>
                <a:effectLst/>
                <a:latin typeface="Times"/>
              </a:rPr>
              <a:t>Pr</a:t>
            </a:r>
            <a:r>
              <a:rPr lang="en" b="1" i="0" dirty="0">
                <a:solidFill>
                  <a:srgbClr val="000000"/>
                </a:solidFill>
                <a:effectLst/>
                <a:latin typeface="Times"/>
              </a:rPr>
              <a:t>(Y = 1 | P = 1)</a:t>
            </a:r>
            <a:r>
              <a:rPr lang="en" b="0" i="0" dirty="0">
                <a:solidFill>
                  <a:srgbClr val="000000"/>
                </a:solidFill>
                <a:effectLst/>
                <a:latin typeface="Times"/>
              </a:rPr>
              <a:t> — </a:t>
            </a:r>
            <a:r>
              <a:rPr lang="ru-RU" b="0" i="0" dirty="0">
                <a:solidFill>
                  <a:srgbClr val="000000"/>
                </a:solidFill>
                <a:effectLst/>
                <a:latin typeface="Times"/>
              </a:rPr>
              <a:t>условные вероятности для случая, когда </a:t>
            </a:r>
            <a:r>
              <a:rPr lang="en" b="0" i="0" dirty="0">
                <a:solidFill>
                  <a:srgbClr val="000000"/>
                </a:solidFill>
                <a:effectLst/>
                <a:latin typeface="Times"/>
              </a:rPr>
              <a:t>P = 1.</a:t>
            </a:r>
          </a:p>
          <a:p>
            <a:endParaRPr lang="ru-RU" dirty="0"/>
          </a:p>
        </p:txBody>
      </p:sp>
    </p:spTree>
    <p:extLst>
      <p:ext uri="{BB962C8B-B14F-4D97-AF65-F5344CB8AC3E}">
        <p14:creationId xmlns:p14="http://schemas.microsoft.com/office/powerpoint/2010/main" val="1226779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484037"/>
            <a:ext cx="2114550" cy="406400"/>
          </a:xfrm>
          <a:prstGeom prst="rect">
            <a:avLst/>
          </a:prstGeom>
        </p:spPr>
        <p:txBody>
          <a:bodyPr vert="horz" wrap="square" lIns="0" tIns="12700" rIns="0" bIns="0" rtlCol="0">
            <a:spAutoFit/>
          </a:bodyPr>
          <a:lstStyle/>
          <a:p>
            <a:pPr marL="12700">
              <a:lnSpc>
                <a:spcPct val="100000"/>
              </a:lnSpc>
              <a:spcBef>
                <a:spcPts val="100"/>
              </a:spcBef>
            </a:pPr>
            <a:r>
              <a:rPr spc="-5" dirty="0"/>
              <a:t>Вычисляем</a:t>
            </a:r>
          </a:p>
        </p:txBody>
      </p:sp>
      <p:sp>
        <p:nvSpPr>
          <p:cNvPr id="3" name="object 3"/>
          <p:cNvSpPr txBox="1"/>
          <p:nvPr/>
        </p:nvSpPr>
        <p:spPr>
          <a:xfrm>
            <a:off x="468561" y="1073806"/>
            <a:ext cx="3315970" cy="360680"/>
          </a:xfrm>
          <a:prstGeom prst="rect">
            <a:avLst/>
          </a:prstGeom>
        </p:spPr>
        <p:txBody>
          <a:bodyPr vert="horz" wrap="square" lIns="0" tIns="12700" rIns="0" bIns="0" rtlCol="0">
            <a:spAutoFit/>
          </a:bodyPr>
          <a:lstStyle/>
          <a:p>
            <a:pPr marL="12700">
              <a:lnSpc>
                <a:spcPct val="100000"/>
              </a:lnSpc>
              <a:spcBef>
                <a:spcPts val="100"/>
              </a:spcBef>
            </a:pPr>
            <a:r>
              <a:rPr sz="2200" spc="-5" dirty="0">
                <a:latin typeface="Verdana"/>
                <a:cs typeface="Verdana"/>
              </a:rPr>
              <a:t>Pr(V=0)=…</a:t>
            </a:r>
            <a:r>
              <a:rPr sz="2200" spc="-85" dirty="0">
                <a:latin typeface="Verdana"/>
                <a:cs typeface="Verdana"/>
              </a:rPr>
              <a:t> </a:t>
            </a:r>
            <a:r>
              <a:rPr sz="2200" spc="-5" dirty="0">
                <a:latin typeface="Verdana"/>
                <a:cs typeface="Verdana"/>
              </a:rPr>
              <a:t>Pr(V=1)=…</a:t>
            </a:r>
            <a:endParaRPr sz="2200">
              <a:latin typeface="Verdana"/>
              <a:cs typeface="Verdana"/>
            </a:endParaRPr>
          </a:p>
        </p:txBody>
      </p:sp>
      <p:graphicFrame>
        <p:nvGraphicFramePr>
          <p:cNvPr id="4" name="object 4"/>
          <p:cNvGraphicFramePr>
            <a:graphicFrameLocks noGrp="1"/>
          </p:cNvGraphicFramePr>
          <p:nvPr/>
        </p:nvGraphicFramePr>
        <p:xfrm>
          <a:off x="3953073" y="1557287"/>
          <a:ext cx="5186679" cy="3106493"/>
        </p:xfrm>
        <a:graphic>
          <a:graphicData uri="http://schemas.openxmlformats.org/drawingml/2006/table">
            <a:tbl>
              <a:tblPr firstRow="1" bandRow="1">
                <a:tableStyleId>{2D5ABB26-0587-4C30-8999-92F81FD0307C}</a:tableStyleId>
              </a:tblPr>
              <a:tblGrid>
                <a:gridCol w="720090">
                  <a:extLst>
                    <a:ext uri="{9D8B030D-6E8A-4147-A177-3AD203B41FA5}">
                      <a16:colId xmlns:a16="http://schemas.microsoft.com/office/drawing/2014/main" val="20000"/>
                    </a:ext>
                  </a:extLst>
                </a:gridCol>
                <a:gridCol w="864235">
                  <a:extLst>
                    <a:ext uri="{9D8B030D-6E8A-4147-A177-3AD203B41FA5}">
                      <a16:colId xmlns:a16="http://schemas.microsoft.com/office/drawing/2014/main" val="20001"/>
                    </a:ext>
                  </a:extLst>
                </a:gridCol>
                <a:gridCol w="792480">
                  <a:extLst>
                    <a:ext uri="{9D8B030D-6E8A-4147-A177-3AD203B41FA5}">
                      <a16:colId xmlns:a16="http://schemas.microsoft.com/office/drawing/2014/main" val="20002"/>
                    </a:ext>
                  </a:extLst>
                </a:gridCol>
                <a:gridCol w="1008380">
                  <a:extLst>
                    <a:ext uri="{9D8B030D-6E8A-4147-A177-3AD203B41FA5}">
                      <a16:colId xmlns:a16="http://schemas.microsoft.com/office/drawing/2014/main" val="20003"/>
                    </a:ext>
                  </a:extLst>
                </a:gridCol>
                <a:gridCol w="936625">
                  <a:extLst>
                    <a:ext uri="{9D8B030D-6E8A-4147-A177-3AD203B41FA5}">
                      <a16:colId xmlns:a16="http://schemas.microsoft.com/office/drawing/2014/main" val="20004"/>
                    </a:ext>
                  </a:extLst>
                </a:gridCol>
                <a:gridCol w="864869">
                  <a:extLst>
                    <a:ext uri="{9D8B030D-6E8A-4147-A177-3AD203B41FA5}">
                      <a16:colId xmlns:a16="http://schemas.microsoft.com/office/drawing/2014/main" val="20005"/>
                    </a:ext>
                  </a:extLst>
                </a:gridCol>
              </a:tblGrid>
              <a:tr h="510549">
                <a:tc>
                  <a:txBody>
                    <a:bodyPr/>
                    <a:lstStyle/>
                    <a:p>
                      <a:pPr marL="85725" marR="107314">
                        <a:lnSpc>
                          <a:spcPts val="1650"/>
                        </a:lnSpc>
                        <a:spcBef>
                          <a:spcPts val="320"/>
                        </a:spcBef>
                      </a:pPr>
                      <a:r>
                        <a:rPr sz="1400" b="1" dirty="0">
                          <a:solidFill>
                            <a:srgbClr val="FFFFFF"/>
                          </a:solidFill>
                          <a:latin typeface="Arial"/>
                          <a:cs typeface="Arial"/>
                        </a:rPr>
                        <a:t>№ </a:t>
                      </a:r>
                      <a:r>
                        <a:rPr sz="1400" b="1" spc="5" dirty="0">
                          <a:solidFill>
                            <a:srgbClr val="FFFFFF"/>
                          </a:solidFill>
                          <a:latin typeface="Arial"/>
                          <a:cs typeface="Arial"/>
                        </a:rPr>
                        <a:t> </a:t>
                      </a:r>
                      <a:r>
                        <a:rPr sz="1400" b="1" spc="-5" dirty="0">
                          <a:solidFill>
                            <a:srgbClr val="FFFFFF"/>
                          </a:solidFill>
                          <a:latin typeface="Arial"/>
                          <a:cs typeface="Arial"/>
                        </a:rPr>
                        <a:t>матча</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34620">
                        <a:lnSpc>
                          <a:spcPts val="1650"/>
                        </a:lnSpc>
                        <a:spcBef>
                          <a:spcPts val="320"/>
                        </a:spcBef>
                      </a:pPr>
                      <a:r>
                        <a:rPr sz="1400" b="1" spc="-5" dirty="0">
                          <a:solidFill>
                            <a:srgbClr val="FFFFFF"/>
                          </a:solidFill>
                          <a:latin typeface="Arial"/>
                          <a:cs typeface="Arial"/>
                        </a:rPr>
                        <a:t>Выше?  </a:t>
                      </a:r>
                      <a:r>
                        <a:rPr sz="1400" b="1" dirty="0">
                          <a:solidFill>
                            <a:srgbClr val="FFFFFF"/>
                          </a:solidFill>
                          <a:latin typeface="Arial"/>
                          <a:cs typeface="Arial"/>
                        </a:rPr>
                        <a:t>(V)</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25095">
                        <a:lnSpc>
                          <a:spcPts val="1650"/>
                        </a:lnSpc>
                        <a:spcBef>
                          <a:spcPts val="320"/>
                        </a:spcBef>
                      </a:pPr>
                      <a:r>
                        <a:rPr sz="1400" b="1" spc="-5" dirty="0">
                          <a:solidFill>
                            <a:srgbClr val="FFFFFF"/>
                          </a:solidFill>
                          <a:latin typeface="Arial"/>
                          <a:cs typeface="Arial"/>
                        </a:rPr>
                        <a:t>Дома?  </a:t>
                      </a:r>
                      <a:r>
                        <a:rPr sz="1400" b="1" dirty="0">
                          <a:solidFill>
                            <a:srgbClr val="FFFFFF"/>
                          </a:solidFill>
                          <a:latin typeface="Arial"/>
                          <a:cs typeface="Arial"/>
                        </a:rPr>
                        <a:t>(D)</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00965">
                        <a:lnSpc>
                          <a:spcPts val="1650"/>
                        </a:lnSpc>
                        <a:spcBef>
                          <a:spcPts val="320"/>
                        </a:spcBef>
                      </a:pPr>
                      <a:r>
                        <a:rPr sz="1400" b="1" spc="-5" dirty="0">
                          <a:solidFill>
                            <a:srgbClr val="FFFFFF"/>
                          </a:solidFill>
                          <a:latin typeface="Arial"/>
                          <a:cs typeface="Arial"/>
                        </a:rPr>
                        <a:t>Лидеры?  </a:t>
                      </a:r>
                      <a:r>
                        <a:rPr sz="1400" b="1" dirty="0">
                          <a:solidFill>
                            <a:srgbClr val="FFFFFF"/>
                          </a:solidFill>
                          <a:latin typeface="Arial"/>
                          <a:cs typeface="Arial"/>
                        </a:rPr>
                        <a:t>(L)</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51130">
                        <a:lnSpc>
                          <a:spcPts val="1650"/>
                        </a:lnSpc>
                        <a:spcBef>
                          <a:spcPts val="320"/>
                        </a:spcBef>
                      </a:pPr>
                      <a:r>
                        <a:rPr sz="1400" b="1" spc="-5" dirty="0">
                          <a:solidFill>
                            <a:srgbClr val="FFFFFF"/>
                          </a:solidFill>
                          <a:latin typeface="Arial"/>
                          <a:cs typeface="Arial"/>
                        </a:rPr>
                        <a:t>Дождь?  </a:t>
                      </a:r>
                      <a:r>
                        <a:rPr sz="1400" b="1" dirty="0">
                          <a:solidFill>
                            <a:srgbClr val="FFFFFF"/>
                          </a:solidFill>
                          <a:latin typeface="Arial"/>
                          <a:cs typeface="Arial"/>
                        </a:rPr>
                        <a:t>(R)</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14935">
                        <a:lnSpc>
                          <a:spcPts val="1650"/>
                        </a:lnSpc>
                        <a:spcBef>
                          <a:spcPts val="320"/>
                        </a:spcBef>
                      </a:pPr>
                      <a:r>
                        <a:rPr sz="1400" b="1" spc="-5" dirty="0">
                          <a:solidFill>
                            <a:srgbClr val="FFFFFF"/>
                          </a:solidFill>
                          <a:latin typeface="Arial"/>
                          <a:cs typeface="Arial"/>
                        </a:rPr>
                        <a:t>Победа  </a:t>
                      </a:r>
                      <a:r>
                        <a:rPr sz="1400" b="1" dirty="0">
                          <a:solidFill>
                            <a:srgbClr val="FFFFFF"/>
                          </a:solidFill>
                          <a:latin typeface="Arial"/>
                          <a:cs typeface="Arial"/>
                        </a:rPr>
                        <a:t>(Y)</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370849">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r h="370849">
                <a:tc>
                  <a:txBody>
                    <a:bodyPr/>
                    <a:lstStyle/>
                    <a:p>
                      <a:pPr marL="85725">
                        <a:lnSpc>
                          <a:spcPct val="100000"/>
                        </a:lnSpc>
                        <a:spcBef>
                          <a:spcPts val="244"/>
                        </a:spcBef>
                      </a:pPr>
                      <a:r>
                        <a:rPr sz="1400" dirty="0">
                          <a:latin typeface="Arial MT"/>
                          <a:cs typeface="Arial MT"/>
                        </a:rPr>
                        <a:t>2</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2"/>
                  </a:ext>
                </a:extLst>
              </a:tr>
              <a:tr h="370849">
                <a:tc>
                  <a:txBody>
                    <a:bodyPr/>
                    <a:lstStyle/>
                    <a:p>
                      <a:pPr marL="85725">
                        <a:lnSpc>
                          <a:spcPct val="100000"/>
                        </a:lnSpc>
                        <a:spcBef>
                          <a:spcPts val="244"/>
                        </a:spcBef>
                      </a:pPr>
                      <a:r>
                        <a:rPr sz="1400" dirty="0">
                          <a:latin typeface="Arial MT"/>
                          <a:cs typeface="Arial MT"/>
                        </a:rPr>
                        <a:t>3</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3"/>
                  </a:ext>
                </a:extLst>
              </a:tr>
              <a:tr h="370850">
                <a:tc>
                  <a:txBody>
                    <a:bodyPr/>
                    <a:lstStyle/>
                    <a:p>
                      <a:pPr marL="85725">
                        <a:lnSpc>
                          <a:spcPct val="100000"/>
                        </a:lnSpc>
                        <a:spcBef>
                          <a:spcPts val="244"/>
                        </a:spcBef>
                      </a:pPr>
                      <a:r>
                        <a:rPr sz="1400" dirty="0">
                          <a:latin typeface="Arial MT"/>
                          <a:cs typeface="Arial MT"/>
                        </a:rPr>
                        <a:t>4</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4"/>
                  </a:ext>
                </a:extLst>
              </a:tr>
              <a:tr h="370849">
                <a:tc>
                  <a:txBody>
                    <a:bodyPr/>
                    <a:lstStyle/>
                    <a:p>
                      <a:pPr marL="85725">
                        <a:lnSpc>
                          <a:spcPct val="100000"/>
                        </a:lnSpc>
                        <a:spcBef>
                          <a:spcPts val="244"/>
                        </a:spcBef>
                      </a:pPr>
                      <a:r>
                        <a:rPr sz="1400" dirty="0">
                          <a:latin typeface="Arial MT"/>
                          <a:cs typeface="Arial MT"/>
                        </a:rPr>
                        <a:t>5</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5"/>
                  </a:ext>
                </a:extLst>
              </a:tr>
              <a:tr h="370849">
                <a:tc>
                  <a:txBody>
                    <a:bodyPr/>
                    <a:lstStyle/>
                    <a:p>
                      <a:pPr marL="85725">
                        <a:lnSpc>
                          <a:spcPct val="100000"/>
                        </a:lnSpc>
                        <a:spcBef>
                          <a:spcPts val="244"/>
                        </a:spcBef>
                      </a:pPr>
                      <a:r>
                        <a:rPr sz="1400" dirty="0">
                          <a:latin typeface="Arial MT"/>
                          <a:cs typeface="Arial MT"/>
                        </a:rPr>
                        <a:t>6</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0</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tc>
                  <a:txBody>
                    <a:bodyPr/>
                    <a:lstStyle/>
                    <a:p>
                      <a:pPr marL="85725">
                        <a:lnSpc>
                          <a:spcPct val="100000"/>
                        </a:lnSpc>
                        <a:spcBef>
                          <a:spcPts val="244"/>
                        </a:spcBef>
                      </a:pPr>
                      <a:r>
                        <a:rPr sz="1400" dirty="0">
                          <a:latin typeface="Arial MT"/>
                          <a:cs typeface="Arial MT"/>
                        </a:rPr>
                        <a:t>1</a:t>
                      </a:r>
                      <a:endParaRPr sz="1400">
                        <a:latin typeface="Arial MT"/>
                        <a:cs typeface="Arial MT"/>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1E7"/>
                    </a:solidFill>
                  </a:tcPr>
                </a:tc>
                <a:extLst>
                  <a:ext uri="{0D108BD9-81ED-4DB2-BD59-A6C34878D82A}">
                    <a16:rowId xmlns:a16="http://schemas.microsoft.com/office/drawing/2014/main" val="10006"/>
                  </a:ext>
                </a:extLst>
              </a:tr>
              <a:tr h="370849">
                <a:tc>
                  <a:txBody>
                    <a:bodyPr/>
                    <a:lstStyle/>
                    <a:p>
                      <a:pPr marL="85725">
                        <a:lnSpc>
                          <a:spcPct val="100000"/>
                        </a:lnSpc>
                        <a:spcBef>
                          <a:spcPts val="240"/>
                        </a:spcBef>
                      </a:pPr>
                      <a:r>
                        <a:rPr sz="1400" dirty="0">
                          <a:latin typeface="Arial MT"/>
                          <a:cs typeface="Arial MT"/>
                        </a:rPr>
                        <a:t>7</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1</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0</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1</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1</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0"/>
                        </a:spcBef>
                      </a:pPr>
                      <a:r>
                        <a:rPr sz="1400" dirty="0">
                          <a:latin typeface="Arial MT"/>
                          <a:cs typeface="Arial MT"/>
                        </a:rPr>
                        <a:t>0</a:t>
                      </a:r>
                      <a:endParaRPr sz="1400">
                        <a:latin typeface="Arial MT"/>
                        <a:cs typeface="Arial MT"/>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7"/>
                  </a:ext>
                </a:extLst>
              </a:tr>
            </a:tbl>
          </a:graphicData>
        </a:graphic>
      </p:graphicFrame>
    </p:spTree>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762</TotalTime>
  <Words>2312</Words>
  <Application>Microsoft Macintosh PowerPoint</Application>
  <PresentationFormat>Экран (16:9)</PresentationFormat>
  <Paragraphs>695</Paragraphs>
  <Slides>51</Slides>
  <Notes>0</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51</vt:i4>
      </vt:variant>
    </vt:vector>
  </HeadingPairs>
  <TitlesOfParts>
    <vt:vector size="62" baseType="lpstr">
      <vt:lpstr>Arial</vt:lpstr>
      <vt:lpstr>Arial MT</vt:lpstr>
      <vt:lpstr>Calibri</vt:lpstr>
      <vt:lpstr>Calibri Light</vt:lpstr>
      <vt:lpstr>Roboto</vt:lpstr>
      <vt:lpstr>STIXGeneral-Italic</vt:lpstr>
      <vt:lpstr>STIXGeneral-Regular</vt:lpstr>
      <vt:lpstr>STIXVariants</vt:lpstr>
      <vt:lpstr>Times</vt:lpstr>
      <vt:lpstr>Verdana</vt:lpstr>
      <vt:lpstr>Тема Office</vt:lpstr>
      <vt:lpstr>Деревья решений</vt:lpstr>
      <vt:lpstr>Определение</vt:lpstr>
      <vt:lpstr>Примеры</vt:lpstr>
      <vt:lpstr>Основной вопрос</vt:lpstr>
      <vt:lpstr>Презентация PowerPoint</vt:lpstr>
      <vt:lpstr>Как найти оптимальный признак для  ветвления</vt:lpstr>
      <vt:lpstr>Неопределенность Джини (Gini impurity)</vt:lpstr>
      <vt:lpstr>Презентация PowerPoint</vt:lpstr>
      <vt:lpstr>Вычисляем</vt:lpstr>
      <vt:lpstr>Вычисляем</vt:lpstr>
      <vt:lpstr>Вычисляем</vt:lpstr>
      <vt:lpstr>Вычисляем Джини для второго признака</vt:lpstr>
      <vt:lpstr>Аналогично для других признаков</vt:lpstr>
      <vt:lpstr>Находим признак с минимальным Джини</vt:lpstr>
      <vt:lpstr>Находим признак с минимальным Джини</vt:lpstr>
      <vt:lpstr>Теперь работаем с объектами из левой  вершины Pr(V=0)=2/5 Pr(V=1)=3/5</vt:lpstr>
      <vt:lpstr>Теперь работаем с объектами из левой  вершины</vt:lpstr>
      <vt:lpstr>Презентация PowerPoint</vt:lpstr>
      <vt:lpstr>Теперь работаем с объектами из левой  вершины Здесь получаем</vt:lpstr>
      <vt:lpstr>Презентация PowerPoint</vt:lpstr>
      <vt:lpstr>Презентация PowerPoint</vt:lpstr>
      <vt:lpstr>Презентация PowerPoint</vt:lpstr>
      <vt:lpstr>Презентация PowerPoint</vt:lpstr>
      <vt:lpstr>Деревья для задачи регрессии</vt:lpstr>
      <vt:lpstr>Исходный набор данных</vt:lpstr>
      <vt:lpstr>Выбор целевого признака</vt:lpstr>
      <vt:lpstr>Построение дерева решений</vt:lpstr>
      <vt:lpstr>Рассмотрим более подробно содержимое левой и правой части после разделения</vt:lpstr>
      <vt:lpstr>Презентация PowerPoint</vt:lpstr>
      <vt:lpstr>Презентация PowerPoint</vt:lpstr>
      <vt:lpstr>Продолжаем вычисление коэффициентов для левой и правой части</vt:lpstr>
      <vt:lpstr>Левая выборка</vt:lpstr>
      <vt:lpstr>Левая выборка</vt:lpstr>
      <vt:lpstr>Правая выборка</vt:lpstr>
      <vt:lpstr>Итоговый результат</vt:lpstr>
      <vt:lpstr>Прирост информации (IG) при решении задачи регрессии</vt:lpstr>
      <vt:lpstr>Попробуем другой вопрос</vt:lpstr>
      <vt:lpstr>Получаем такие подвыборки</vt:lpstr>
      <vt:lpstr>Рассчитываем ошибки корневого узла</vt:lpstr>
      <vt:lpstr>Левая выборка</vt:lpstr>
      <vt:lpstr>Правая выборка</vt:lpstr>
      <vt:lpstr>Рассчитываем критерий информативности (IG)</vt:lpstr>
      <vt:lpstr>Сравним результаты:</vt:lpstr>
      <vt:lpstr>И так далее…</vt:lpstr>
      <vt:lpstr>И так далее…</vt:lpstr>
      <vt:lpstr>В результате получим:</vt:lpstr>
      <vt:lpstr>Случайный лес  (Random forest)</vt:lpstr>
      <vt:lpstr>Идея:</vt:lpstr>
      <vt:lpstr>Презентация PowerPoint</vt:lpstr>
      <vt:lpstr>Строительство случайных деревьев</vt:lpstr>
      <vt:lpstr>Использованная литература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Деревья</dc:title>
  <cp:lastModifiedBy>Александр Стрельцов</cp:lastModifiedBy>
  <cp:revision>11</cp:revision>
  <dcterms:created xsi:type="dcterms:W3CDTF">2023-10-10T06:21:59Z</dcterms:created>
  <dcterms:modified xsi:type="dcterms:W3CDTF">2024-09-30T14:55:50Z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